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120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141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79.xml" ContentType="application/vnd.openxmlformats-officedocument.presentationml.notes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notesSlides/notesSlide30.xml" ContentType="application/vnd.openxmlformats-officedocument.presentationml.notesSlide+xml"/>
  <Override PartName="/ppt/notesSlides/notesSlide168.xml" ContentType="application/vnd.openxmlformats-officedocument.presentationml.notes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5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notesSlides/notesSlide135.xml" ContentType="application/vnd.openxmlformats-officedocument.presentationml.notesSlide+xml"/>
  <Override PartName="/ppt/notesSlides/notesSlide182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71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60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9.xml" ContentType="application/vnd.openxmlformats-officedocument.presentationml.notesSlide+xml"/>
  <Override PartName="/ppt/notesSlides/notesSlide176.xml" ContentType="application/vnd.openxmlformats-officedocument.presentationml.notesSlide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notesSlides/notesSlide118.xml" ContentType="application/vnd.openxmlformats-officedocument.presentationml.notesSlide+xml"/>
  <Override PartName="/ppt/notesSlides/notesSlide165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5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43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121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11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59.xml" ContentType="application/vnd.openxmlformats-officedocument.presentationml.notes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slides/slide17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84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126.xml" ContentType="application/vnd.openxmlformats-officedocument.presentationml.notesSlide+xml"/>
  <Override PartName="/ppt/notesSlides/notesSlide173.xml" ContentType="application/vnd.openxmlformats-officedocument.presentationml.notesSlide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62.xml" ContentType="application/vnd.openxmlformats-officedocument.presentationml.notes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slides/slide130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40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178.xml" ContentType="application/vnd.openxmlformats-officedocument.presentationml.notesSlide+xml"/>
  <Override PartName="/ppt/slides/slide157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167.xml" ContentType="application/vnd.openxmlformats-officedocument.presentationml.notesSlide+xml"/>
  <Override PartName="/ppt/slides/slide98.xml" ContentType="application/vnd.openxmlformats-officedocument.presentationml.slide+xml"/>
  <Override PartName="/ppt/slides/slide14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56.xml" ContentType="application/vnd.openxmlformats-officedocument.presentationml.notesSlide+xml"/>
  <Override PartName="/ppt/slides/slide87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45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81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9.xml" ContentType="application/vnd.openxmlformats-officedocument.presentationml.notes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notesSlides/notesSlide128.xml" ContentType="application/vnd.openxmlformats-officedocument.presentationml.notesSlide+xml"/>
  <Override PartName="/ppt/notesSlides/notesSlide175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64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142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169.xml" ContentType="application/vnd.openxmlformats-officedocument.presentationml.notesSlide+xml"/>
  <Override PartName="/ppt/slides/slide148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58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notesSlides/notesSlide147.xml" ContentType="application/vnd.openxmlformats-officedocument.presentationml.notes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83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6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theme/theme3.xml" ContentType="application/vnd.openxmlformats-officedocument.them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50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slides/slide167.xml" ContentType="application/vnd.openxmlformats-officedocument.presentationml.slide+xml"/>
  <Override PartName="/ppt/notesSlides/notesSlide50.xml" ContentType="application/vnd.openxmlformats-officedocument.presentationml.notesSlide+xml"/>
  <Override PartName="/ppt/notesSlides/notesSlide177.xml" ContentType="application/vnd.openxmlformats-officedocument.presentationml.notesSlide+xml"/>
  <Override PartName="/ppt/slides/slide109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66.xml" ContentType="application/vnd.openxmlformats-officedocument.presentationml.notesSlide+xml"/>
  <Override PartName="/ppt/slides/slide97.xml" ContentType="application/vnd.openxmlformats-officedocument.presentationml.slide+xml"/>
  <Override PartName="/ppt/slides/slide134.xml" ContentType="application/vnd.openxmlformats-officedocument.presentationml.slide+xml"/>
  <Override PartName="/ppt/slides/slide18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44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slides/slide170.xml" ContentType="application/vnd.openxmlformats-officedocument.presentationml.slide+xml"/>
  <Override PartName="/ppt/notesSlides/notesSlide88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80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12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5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notesSlides/notesSlide44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49.xml" ContentType="application/vnd.openxmlformats-officedocument.presentationml.notes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notesSlides/notesSlide12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74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106.xml" ContentType="application/vnd.openxmlformats-officedocument.presentationml.slide+xml"/>
  <Override PartName="/ppt/slides/slide153.xml" ContentType="application/vnd.openxmlformats-officedocument.presentationml.slide+xml"/>
  <Override PartName="/ppt/notesSlides/notesSlide116.xml" ContentType="application/vnd.openxmlformats-officedocument.presentationml.notesSlide+xml"/>
  <Override PartName="/ppt/notesSlides/notesSlide163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5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31.xml" ContentType="application/vnd.openxmlformats-officedocument.presentationml.slide+xml"/>
  <Override PartName="/ppt/notesSlides/notesSlide49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86"/>
  </p:notesMasterIdLst>
  <p:handoutMasterIdLst>
    <p:handoutMasterId r:id="rId187"/>
  </p:handoutMasterIdLst>
  <p:sldIdLst>
    <p:sldId id="256" r:id="rId2"/>
    <p:sldId id="258" r:id="rId3"/>
    <p:sldId id="267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80" r:id="rId14"/>
    <p:sldId id="281" r:id="rId15"/>
    <p:sldId id="299" r:id="rId16"/>
    <p:sldId id="300" r:id="rId17"/>
    <p:sldId id="326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352" r:id="rId42"/>
    <p:sldId id="351" r:id="rId43"/>
    <p:sldId id="350" r:id="rId44"/>
    <p:sldId id="349" r:id="rId45"/>
    <p:sldId id="348" r:id="rId46"/>
    <p:sldId id="347" r:id="rId47"/>
    <p:sldId id="298" r:id="rId48"/>
    <p:sldId id="278" r:id="rId49"/>
    <p:sldId id="311" r:id="rId50"/>
    <p:sldId id="312" r:id="rId51"/>
    <p:sldId id="313" r:id="rId52"/>
    <p:sldId id="314" r:id="rId53"/>
    <p:sldId id="353" r:id="rId54"/>
    <p:sldId id="354" r:id="rId55"/>
    <p:sldId id="355" r:id="rId56"/>
    <p:sldId id="356" r:id="rId57"/>
    <p:sldId id="357" r:id="rId58"/>
    <p:sldId id="358" r:id="rId59"/>
    <p:sldId id="359" r:id="rId60"/>
    <p:sldId id="360" r:id="rId61"/>
    <p:sldId id="361" r:id="rId62"/>
    <p:sldId id="315" r:id="rId63"/>
    <p:sldId id="316" r:id="rId64"/>
    <p:sldId id="475" r:id="rId65"/>
    <p:sldId id="317" r:id="rId66"/>
    <p:sldId id="318" r:id="rId67"/>
    <p:sldId id="379" r:id="rId68"/>
    <p:sldId id="319" r:id="rId69"/>
    <p:sldId id="320" r:id="rId70"/>
    <p:sldId id="321" r:id="rId71"/>
    <p:sldId id="322" r:id="rId72"/>
    <p:sldId id="380" r:id="rId73"/>
    <p:sldId id="323" r:id="rId74"/>
    <p:sldId id="324" r:id="rId75"/>
    <p:sldId id="325" r:id="rId76"/>
    <p:sldId id="362" r:id="rId77"/>
    <p:sldId id="363" r:id="rId78"/>
    <p:sldId id="364" r:id="rId79"/>
    <p:sldId id="365" r:id="rId80"/>
    <p:sldId id="366" r:id="rId81"/>
    <p:sldId id="367" r:id="rId82"/>
    <p:sldId id="368" r:id="rId83"/>
    <p:sldId id="369" r:id="rId84"/>
    <p:sldId id="370" r:id="rId85"/>
    <p:sldId id="371" r:id="rId86"/>
    <p:sldId id="372" r:id="rId87"/>
    <p:sldId id="381" r:id="rId88"/>
    <p:sldId id="382" r:id="rId89"/>
    <p:sldId id="383" r:id="rId90"/>
    <p:sldId id="384" r:id="rId91"/>
    <p:sldId id="385" r:id="rId92"/>
    <p:sldId id="386" r:id="rId93"/>
    <p:sldId id="387" r:id="rId94"/>
    <p:sldId id="388" r:id="rId95"/>
    <p:sldId id="389" r:id="rId96"/>
    <p:sldId id="390" r:id="rId97"/>
    <p:sldId id="391" r:id="rId98"/>
    <p:sldId id="392" r:id="rId99"/>
    <p:sldId id="393" r:id="rId100"/>
    <p:sldId id="373" r:id="rId101"/>
    <p:sldId id="394" r:id="rId102"/>
    <p:sldId id="395" r:id="rId103"/>
    <p:sldId id="396" r:id="rId104"/>
    <p:sldId id="397" r:id="rId105"/>
    <p:sldId id="398" r:id="rId106"/>
    <p:sldId id="399" r:id="rId107"/>
    <p:sldId id="400" r:id="rId108"/>
    <p:sldId id="401" r:id="rId109"/>
    <p:sldId id="402" r:id="rId110"/>
    <p:sldId id="420" r:id="rId111"/>
    <p:sldId id="403" r:id="rId112"/>
    <p:sldId id="404" r:id="rId113"/>
    <p:sldId id="405" r:id="rId114"/>
    <p:sldId id="406" r:id="rId115"/>
    <p:sldId id="407" r:id="rId116"/>
    <p:sldId id="408" r:id="rId117"/>
    <p:sldId id="374" r:id="rId118"/>
    <p:sldId id="375" r:id="rId119"/>
    <p:sldId id="411" r:id="rId120"/>
    <p:sldId id="412" r:id="rId121"/>
    <p:sldId id="413" r:id="rId122"/>
    <p:sldId id="414" r:id="rId123"/>
    <p:sldId id="415" r:id="rId124"/>
    <p:sldId id="416" r:id="rId125"/>
    <p:sldId id="417" r:id="rId126"/>
    <p:sldId id="418" r:id="rId127"/>
    <p:sldId id="419" r:id="rId128"/>
    <p:sldId id="376" r:id="rId129"/>
    <p:sldId id="377" r:id="rId130"/>
    <p:sldId id="378" r:id="rId131"/>
    <p:sldId id="421" r:id="rId132"/>
    <p:sldId id="422" r:id="rId133"/>
    <p:sldId id="423" r:id="rId134"/>
    <p:sldId id="424" r:id="rId135"/>
    <p:sldId id="425" r:id="rId136"/>
    <p:sldId id="426" r:id="rId137"/>
    <p:sldId id="427" r:id="rId138"/>
    <p:sldId id="428" r:id="rId139"/>
    <p:sldId id="429" r:id="rId140"/>
    <p:sldId id="430" r:id="rId141"/>
    <p:sldId id="431" r:id="rId142"/>
    <p:sldId id="432" r:id="rId143"/>
    <p:sldId id="433" r:id="rId144"/>
    <p:sldId id="434" r:id="rId145"/>
    <p:sldId id="435" r:id="rId146"/>
    <p:sldId id="436" r:id="rId147"/>
    <p:sldId id="437" r:id="rId148"/>
    <p:sldId id="438" r:id="rId149"/>
    <p:sldId id="439" r:id="rId150"/>
    <p:sldId id="440" r:id="rId151"/>
    <p:sldId id="441" r:id="rId152"/>
    <p:sldId id="442" r:id="rId153"/>
    <p:sldId id="443" r:id="rId154"/>
    <p:sldId id="444" r:id="rId155"/>
    <p:sldId id="445" r:id="rId156"/>
    <p:sldId id="446" r:id="rId157"/>
    <p:sldId id="447" r:id="rId158"/>
    <p:sldId id="448" r:id="rId159"/>
    <p:sldId id="449" r:id="rId160"/>
    <p:sldId id="450" r:id="rId161"/>
    <p:sldId id="451" r:id="rId162"/>
    <p:sldId id="452" r:id="rId163"/>
    <p:sldId id="453" r:id="rId164"/>
    <p:sldId id="454" r:id="rId165"/>
    <p:sldId id="455" r:id="rId166"/>
    <p:sldId id="456" r:id="rId167"/>
    <p:sldId id="457" r:id="rId168"/>
    <p:sldId id="458" r:id="rId169"/>
    <p:sldId id="459" r:id="rId170"/>
    <p:sldId id="460" r:id="rId171"/>
    <p:sldId id="461" r:id="rId172"/>
    <p:sldId id="462" r:id="rId173"/>
    <p:sldId id="463" r:id="rId174"/>
    <p:sldId id="464" r:id="rId175"/>
    <p:sldId id="465" r:id="rId176"/>
    <p:sldId id="466" r:id="rId177"/>
    <p:sldId id="467" r:id="rId178"/>
    <p:sldId id="468" r:id="rId179"/>
    <p:sldId id="469" r:id="rId180"/>
    <p:sldId id="470" r:id="rId181"/>
    <p:sldId id="471" r:id="rId182"/>
    <p:sldId id="472" r:id="rId183"/>
    <p:sldId id="473" r:id="rId184"/>
    <p:sldId id="474" r:id="rId185"/>
  </p:sldIdLst>
  <p:sldSz cx="9144000" cy="6858000" type="screen4x3"/>
  <p:notesSz cx="6858000" cy="9144000"/>
  <p:custDataLst>
    <p:tags r:id="rId18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3399"/>
    <a:srgbClr val="336699"/>
    <a:srgbClr val="008080"/>
    <a:srgbClr val="009999"/>
    <a:srgbClr val="FF9966"/>
    <a:srgbClr val="99FFFF"/>
    <a:srgbClr val="CCE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91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862DDC1-8502-434C-AEAF-DB20295E6B4A}" type="datetime1">
              <a:rPr lang="en-US"/>
              <a:pPr/>
              <a:t>5/2/2012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DE74A1E-C10D-4C53-9C74-44482AB9A2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A237CD8-53A5-4D67-8500-7644B7B7FDC8}" type="datetime1">
              <a:rPr lang="en-US"/>
              <a:pPr/>
              <a:t>5/2/2012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8609304-EF4A-4608-A942-B26E23DBC0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111</a:t>
            </a:fld>
            <a:endParaRPr 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112</a:t>
            </a:fld>
            <a:endParaRPr lang="en-US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113</a:t>
            </a:fld>
            <a:endParaRPr lang="en-US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114</a:t>
            </a:fld>
            <a:endParaRPr lang="en-US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115</a:t>
            </a:fld>
            <a:endParaRPr lang="en-US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116</a:t>
            </a:fld>
            <a:endParaRPr lang="en-US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117</a:t>
            </a:fld>
            <a:endParaRPr lang="en-US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118</a:t>
            </a:fld>
            <a:endParaRPr lang="en-US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120</a:t>
            </a:fld>
            <a:endParaRPr lang="en-US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121</a:t>
            </a:fld>
            <a:endParaRPr lang="en-US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122</a:t>
            </a:fld>
            <a:endParaRPr lang="en-US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123</a:t>
            </a:fld>
            <a:endParaRPr lang="en-US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124</a:t>
            </a:fld>
            <a:endParaRPr lang="en-US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125</a:t>
            </a:fld>
            <a:endParaRPr lang="en-US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126</a:t>
            </a:fld>
            <a:endParaRPr lang="en-US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127</a:t>
            </a:fld>
            <a:endParaRPr lang="en-US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128</a:t>
            </a:fld>
            <a:endParaRPr lang="en-US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130</a:t>
            </a:fld>
            <a:endParaRPr lang="en-US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131</a:t>
            </a:fld>
            <a:endParaRPr lang="en-US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132</a:t>
            </a:fld>
            <a:endParaRPr lang="en-US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133</a:t>
            </a:fld>
            <a:endParaRPr lang="en-US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134</a:t>
            </a:fld>
            <a:endParaRPr lang="en-US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135</a:t>
            </a:fld>
            <a:endParaRPr lang="en-US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136</a:t>
            </a:fld>
            <a:endParaRPr lang="en-US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137</a:t>
            </a:fld>
            <a:endParaRPr lang="en-US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138</a:t>
            </a:fld>
            <a:endParaRPr lang="en-US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139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140</a:t>
            </a:fld>
            <a:endParaRPr lang="en-US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141</a:t>
            </a:fld>
            <a:endParaRPr lang="en-US"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142</a:t>
            </a:fld>
            <a:endParaRPr lang="en-US"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143</a:t>
            </a:fld>
            <a:endParaRPr lang="en-US"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144</a:t>
            </a:fld>
            <a:endParaRPr lang="en-US"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145</a:t>
            </a:fld>
            <a:endParaRPr lang="en-US"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146</a:t>
            </a:fld>
            <a:endParaRPr lang="en-US"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147</a:t>
            </a:fld>
            <a:endParaRPr lang="en-US"/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148</a:t>
            </a:fld>
            <a:endParaRPr lang="en-US"/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149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150</a:t>
            </a:fld>
            <a:endParaRPr lang="en-US"/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151</a:t>
            </a:fld>
            <a:endParaRPr lang="en-US"/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152</a:t>
            </a:fld>
            <a:endParaRPr lang="en-US"/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153</a:t>
            </a:fld>
            <a:endParaRPr lang="en-US"/>
          </a:p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154</a:t>
            </a:fld>
            <a:endParaRPr lang="en-US"/>
          </a:p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155</a:t>
            </a:fld>
            <a:endParaRPr lang="en-US"/>
          </a:p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156</a:t>
            </a:fld>
            <a:endParaRPr lang="en-US"/>
          </a:p>
        </p:txBody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157</a:t>
            </a:fld>
            <a:endParaRPr lang="en-US"/>
          </a:p>
        </p:txBody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158</a:t>
            </a:fld>
            <a:endParaRPr lang="en-US"/>
          </a:p>
        </p:txBody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159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160</a:t>
            </a:fld>
            <a:endParaRPr lang="en-US"/>
          </a:p>
        </p:txBody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161</a:t>
            </a:fld>
            <a:endParaRPr lang="en-US"/>
          </a:p>
        </p:txBody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162</a:t>
            </a:fld>
            <a:endParaRPr lang="en-US"/>
          </a:p>
        </p:txBody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163</a:t>
            </a:fld>
            <a:endParaRPr lang="en-US"/>
          </a:p>
        </p:txBody>
      </p:sp>
    </p:spTree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164</a:t>
            </a:fld>
            <a:endParaRPr lang="en-US"/>
          </a:p>
        </p:txBody>
      </p:sp>
    </p:spTree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165</a:t>
            </a:fld>
            <a:endParaRPr lang="en-US"/>
          </a:p>
        </p:txBody>
      </p:sp>
    </p:spTree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166</a:t>
            </a:fld>
            <a:endParaRPr lang="en-US"/>
          </a:p>
        </p:txBody>
      </p:sp>
    </p:spTree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167</a:t>
            </a:fld>
            <a:endParaRPr lang="en-US"/>
          </a:p>
        </p:txBody>
      </p:sp>
    </p:spTree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168</a:t>
            </a:fld>
            <a:endParaRPr lang="en-US"/>
          </a:p>
        </p:txBody>
      </p:sp>
    </p:spTree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169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170</a:t>
            </a:fld>
            <a:endParaRPr lang="en-US"/>
          </a:p>
        </p:txBody>
      </p:sp>
    </p:spTree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171</a:t>
            </a:fld>
            <a:endParaRPr lang="en-US"/>
          </a:p>
        </p:txBody>
      </p:sp>
    </p:spTree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172</a:t>
            </a:fld>
            <a:endParaRPr lang="en-US"/>
          </a:p>
        </p:txBody>
      </p:sp>
    </p:spTree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173</a:t>
            </a:fld>
            <a:endParaRPr lang="en-US"/>
          </a:p>
        </p:txBody>
      </p:sp>
    </p:spTree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174</a:t>
            </a:fld>
            <a:endParaRPr lang="en-US"/>
          </a:p>
        </p:txBody>
      </p:sp>
    </p:spTree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175</a:t>
            </a:fld>
            <a:endParaRPr lang="en-US"/>
          </a:p>
        </p:txBody>
      </p:sp>
    </p:spTree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176</a:t>
            </a:fld>
            <a:endParaRPr lang="en-US"/>
          </a:p>
        </p:txBody>
      </p:sp>
    </p:spTree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177</a:t>
            </a:fld>
            <a:endParaRPr lang="en-US"/>
          </a:p>
        </p:txBody>
      </p:sp>
    </p:spTree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178</a:t>
            </a:fld>
            <a:endParaRPr lang="en-US"/>
          </a:p>
        </p:txBody>
      </p:sp>
    </p:spTree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179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180</a:t>
            </a:fld>
            <a:endParaRPr lang="en-US"/>
          </a:p>
        </p:txBody>
      </p:sp>
    </p:spTree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181</a:t>
            </a:fld>
            <a:endParaRPr lang="en-US"/>
          </a:p>
        </p:txBody>
      </p:sp>
    </p:spTree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182</a:t>
            </a:fld>
            <a:endParaRPr lang="en-US"/>
          </a:p>
        </p:txBody>
      </p:sp>
    </p:spTree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183</a:t>
            </a:fld>
            <a:endParaRPr lang="en-US"/>
          </a:p>
        </p:txBody>
      </p:sp>
    </p:spTree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184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A237CD8-53A5-4D67-8500-7644B7B7FDC8}" type="datetime1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609304-EF4A-4608-A942-B26E23DBC095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026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257027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28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29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0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1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2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3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4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5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6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37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7038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57039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0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1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2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3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4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5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6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704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704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25704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5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5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7052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7053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7054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57055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57056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B0C35-15E6-431A-AFB4-5516C265D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91EAC-BF7E-4B92-A03B-E9DA54C13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39F7A-EADB-4147-BBED-59C10E4FC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094F6-9451-4B4C-B0E0-DDC413F3D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01B67-A68A-4BF8-82BE-1971B9542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6569-AC95-4ACD-86B9-CA22D921C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25AEC-9B77-4F84-9DB6-9C2D383F0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77942-C6E4-4E93-BEAE-B5A5EA03C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3CD26-B198-4DF6-B959-CBFE429ED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58ABE-E89F-450E-B59E-42D51C8F6A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082E6-4F5B-4E02-BE44-20F2FB26A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02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56003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004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56005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06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07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08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09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10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11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12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013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14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15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16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1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1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1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5602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5602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65D2769-066B-41EB-8BA8-9B0B6A7E98D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xfrm>
            <a:off x="533400" y="0"/>
            <a:ext cx="8610600" cy="2057400"/>
          </a:xfrm>
          <a:noFill/>
          <a:ln/>
        </p:spPr>
        <p:txBody>
          <a:bodyPr anchor="b"/>
          <a:lstStyle/>
          <a:p>
            <a:r>
              <a:rPr lang="en-US"/>
              <a:t>ENVIRONMENTAL SCIENCE: </a:t>
            </a:r>
            <a:br>
              <a:rPr lang="en-US"/>
            </a:br>
            <a:r>
              <a:rPr lang="en-US"/>
              <a:t>A Global Concern, 5th edition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2438400" y="3276600"/>
            <a:ext cx="5791200" cy="2971800"/>
          </a:xfrm>
          <a:noFill/>
          <a:ln/>
        </p:spPr>
        <p:txBody>
          <a:bodyPr/>
          <a:lstStyle/>
          <a:p>
            <a:r>
              <a:rPr lang="en-US" b="1"/>
              <a:t>William P. Cunningham</a:t>
            </a:r>
            <a:r>
              <a:rPr lang="en-US"/>
              <a:t> University of Minnesota</a:t>
            </a:r>
          </a:p>
          <a:p>
            <a:r>
              <a:rPr lang="en-US" b="1"/>
              <a:t>Barbara Woodworth Saigo</a:t>
            </a:r>
            <a:endParaRPr lang="en-US"/>
          </a:p>
          <a:p>
            <a:r>
              <a:rPr lang="en-US"/>
              <a:t>Saiwood Biology Resources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>
            <p:ph type="title"/>
          </p:nvPr>
        </p:nvSpPr>
        <p:spPr>
          <a:xfrm>
            <a:off x="381000" y="609600"/>
            <a:ext cx="8534400" cy="1295400"/>
          </a:xfrm>
          <a:noFill/>
          <a:ln/>
        </p:spPr>
        <p:txBody>
          <a:bodyPr/>
          <a:lstStyle/>
          <a:p>
            <a:r>
              <a:rPr lang="en-US"/>
              <a:t>Values, Rights &amp; Obligations</a:t>
            </a:r>
          </a:p>
        </p:txBody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  <a:noFill/>
          <a:ln/>
        </p:spPr>
        <p:txBody>
          <a:bodyPr/>
          <a:lstStyle/>
          <a:p>
            <a:r>
              <a:rPr lang="en-US"/>
              <a:t>Morals</a:t>
            </a:r>
          </a:p>
          <a:p>
            <a:r>
              <a:rPr lang="en-US"/>
              <a:t>Animal Rights </a:t>
            </a:r>
          </a:p>
          <a:p>
            <a:r>
              <a:rPr lang="en-US"/>
              <a:t>Inherent Value</a:t>
            </a:r>
          </a:p>
          <a:p>
            <a:r>
              <a:rPr lang="en-US"/>
              <a:t>Instrumental Value</a:t>
            </a:r>
          </a:p>
        </p:txBody>
      </p:sp>
    </p:spTree>
  </p:cSld>
  <p:clrMapOvr>
    <a:masterClrMapping/>
  </p:clrMapOvr>
  <p:transition>
    <p:cut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>
            <p:ph type="title"/>
          </p:nvPr>
        </p:nvSpPr>
        <p:spPr>
          <a:xfrm>
            <a:off x="533400" y="1219200"/>
            <a:ext cx="8305800" cy="1143000"/>
          </a:xfrm>
          <a:noFill/>
          <a:ln/>
        </p:spPr>
        <p:txBody>
          <a:bodyPr/>
          <a:lstStyle/>
          <a:p>
            <a:r>
              <a:rPr lang="en-US" b="1"/>
              <a:t>World Land Use</a:t>
            </a:r>
            <a:br>
              <a:rPr lang="en-US" b="1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4745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Forest, 30%</a:t>
            </a:r>
          </a:p>
          <a:p>
            <a:r>
              <a:rPr lang="en-US"/>
              <a:t>Range and pasture, 26%</a:t>
            </a:r>
          </a:p>
          <a:p>
            <a:r>
              <a:rPr lang="en-US"/>
              <a:t>Cropland, 1%</a:t>
            </a:r>
          </a:p>
          <a:p>
            <a:r>
              <a:rPr lang="en-US"/>
              <a:t>Other, 33</a:t>
            </a:r>
          </a:p>
          <a:p>
            <a:pPr lvl="1"/>
            <a:r>
              <a:rPr lang="en-US"/>
              <a:t>tundra</a:t>
            </a:r>
          </a:p>
          <a:p>
            <a:pPr lvl="1"/>
            <a:r>
              <a:rPr lang="en-US"/>
              <a:t>desert</a:t>
            </a:r>
          </a:p>
          <a:p>
            <a:pPr lvl="1"/>
            <a:r>
              <a:rPr lang="en-US"/>
              <a:t>wetlands</a:t>
            </a:r>
          </a:p>
          <a:p>
            <a:pPr lvl="1"/>
            <a:r>
              <a:rPr lang="en-US"/>
              <a:t>urban areas</a:t>
            </a:r>
          </a:p>
        </p:txBody>
      </p:sp>
    </p:spTree>
  </p:cSld>
  <p:clrMapOvr>
    <a:masterClrMapping/>
  </p:clrMapOvr>
  <p:transition>
    <p:cut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>
            <p:ph type="title"/>
          </p:nvPr>
        </p:nvSpPr>
        <p:spPr>
          <a:xfrm>
            <a:off x="685800" y="990600"/>
            <a:ext cx="8153400" cy="1371600"/>
          </a:xfrm>
          <a:noFill/>
          <a:ln/>
        </p:spPr>
        <p:txBody>
          <a:bodyPr/>
          <a:lstStyle/>
          <a:p>
            <a:r>
              <a:rPr lang="en-US"/>
              <a:t>World Forests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6896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Forest Distribution</a:t>
            </a:r>
          </a:p>
          <a:p>
            <a:pPr lvl="1"/>
            <a:r>
              <a:rPr lang="en-US"/>
              <a:t>Closed canopy</a:t>
            </a:r>
          </a:p>
          <a:p>
            <a:pPr lvl="1"/>
            <a:r>
              <a:rPr lang="en-US"/>
              <a:t>Open canopy</a:t>
            </a:r>
          </a:p>
          <a:p>
            <a:pPr lvl="1"/>
            <a:r>
              <a:rPr lang="en-US"/>
              <a:t>Woodland</a:t>
            </a:r>
          </a:p>
        </p:txBody>
      </p:sp>
    </p:spTree>
  </p:cSld>
  <p:clrMapOvr>
    <a:masterClrMapping/>
  </p:clrMapOvr>
  <p:transition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>
            <p:ph type="title"/>
          </p:nvPr>
        </p:nvSpPr>
        <p:spPr>
          <a:xfrm>
            <a:off x="990600" y="1219200"/>
            <a:ext cx="8153400" cy="1219200"/>
          </a:xfrm>
          <a:noFill/>
          <a:ln/>
        </p:spPr>
        <p:txBody>
          <a:bodyPr/>
          <a:lstStyle/>
          <a:p>
            <a:r>
              <a:rPr lang="en-US"/>
              <a:t>Forest Products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6998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Industrial Timber</a:t>
            </a:r>
          </a:p>
          <a:p>
            <a:r>
              <a:rPr lang="en-US"/>
              <a:t>Fuelwood</a:t>
            </a:r>
          </a:p>
        </p:txBody>
      </p:sp>
    </p:spTree>
  </p:cSld>
  <p:clrMapOvr>
    <a:masterClrMapping/>
  </p:clrMapOvr>
  <p:transition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>
            <p:ph type="title"/>
          </p:nvPr>
        </p:nvSpPr>
        <p:spPr>
          <a:xfrm>
            <a:off x="533400" y="1066800"/>
            <a:ext cx="8229600" cy="1295400"/>
          </a:xfrm>
          <a:noFill/>
          <a:ln/>
        </p:spPr>
        <p:txBody>
          <a:bodyPr/>
          <a:lstStyle/>
          <a:p>
            <a:r>
              <a:rPr lang="en-US"/>
              <a:t>Tropical Forests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Diminishing Forests</a:t>
            </a:r>
          </a:p>
          <a:p>
            <a:r>
              <a:rPr lang="en-US"/>
              <a:t>Swidden Agriculture</a:t>
            </a:r>
          </a:p>
          <a:p>
            <a:r>
              <a:rPr lang="en-US"/>
              <a:t>Logging and Land Invasions</a:t>
            </a:r>
          </a:p>
          <a:p>
            <a:r>
              <a:rPr lang="en-US"/>
              <a:t>Forest Protection</a:t>
            </a:r>
          </a:p>
          <a:p>
            <a:pPr lvl="1"/>
            <a:r>
              <a:rPr lang="en-US"/>
              <a:t>Reforestation</a:t>
            </a:r>
          </a:p>
          <a:p>
            <a:r>
              <a:rPr lang="en-US"/>
              <a:t>Debt-for-Nature Swaps</a:t>
            </a:r>
          </a:p>
        </p:txBody>
      </p:sp>
    </p:spTree>
  </p:cSld>
  <p:clrMapOvr>
    <a:masterClrMapping/>
  </p:clrMapOvr>
  <p:transition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>
            <p:ph type="title"/>
          </p:nvPr>
        </p:nvSpPr>
        <p:spPr>
          <a:xfrm>
            <a:off x="0" y="1295400"/>
            <a:ext cx="8915400" cy="990600"/>
          </a:xfrm>
          <a:noFill/>
          <a:ln/>
        </p:spPr>
        <p:txBody>
          <a:bodyPr/>
          <a:lstStyle/>
          <a:p>
            <a:r>
              <a:rPr lang="en-US"/>
              <a:t>Temperate Forests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203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752600"/>
            <a:ext cx="8458200" cy="5638800"/>
          </a:xfrm>
          <a:noFill/>
          <a:ln/>
        </p:spPr>
        <p:txBody>
          <a:bodyPr/>
          <a:lstStyle/>
          <a:p>
            <a:r>
              <a:rPr lang="en-US"/>
              <a:t>Ancient forest/old growth forests</a:t>
            </a:r>
          </a:p>
          <a:p>
            <a:r>
              <a:rPr lang="en-US"/>
              <a:t>Wilderness Protection</a:t>
            </a:r>
          </a:p>
          <a:p>
            <a:r>
              <a:rPr lang="en-US"/>
              <a:t>Wildlife Protection</a:t>
            </a:r>
          </a:p>
          <a:p>
            <a:r>
              <a:rPr lang="en-US"/>
              <a:t>Harvesting old growth forests</a:t>
            </a:r>
          </a:p>
          <a:p>
            <a:pPr lvl="1"/>
            <a:r>
              <a:rPr lang="en-US"/>
              <a:t>clear-cutting</a:t>
            </a:r>
          </a:p>
          <a:p>
            <a:pPr lvl="1"/>
            <a:r>
              <a:rPr lang="en-US"/>
              <a:t>strip-cutting</a:t>
            </a:r>
          </a:p>
          <a:p>
            <a:pPr lvl="1"/>
            <a:r>
              <a:rPr lang="en-US"/>
              <a:t>selective-cutting</a:t>
            </a:r>
          </a:p>
          <a:p>
            <a:r>
              <a:rPr lang="en-US"/>
              <a:t>Fire Management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>
            <p:ph type="title"/>
          </p:nvPr>
        </p:nvSpPr>
        <p:spPr>
          <a:xfrm>
            <a:off x="0" y="1066800"/>
            <a:ext cx="8686800" cy="1295400"/>
          </a:xfrm>
          <a:noFill/>
          <a:ln/>
        </p:spPr>
        <p:txBody>
          <a:bodyPr/>
          <a:lstStyle/>
          <a:p>
            <a:r>
              <a:rPr lang="en-US"/>
              <a:t>Rangelands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3059" name="Rectangle 3"/>
          <p:cNvSpPr>
            <a:spLocks noChangeArrowheads="1"/>
          </p:cNvSpPr>
          <p:nvPr>
            <p:ph type="body" idx="1"/>
          </p:nvPr>
        </p:nvSpPr>
        <p:spPr>
          <a:xfrm>
            <a:off x="1219200" y="1752600"/>
            <a:ext cx="6096000" cy="4724400"/>
          </a:xfrm>
          <a:noFill/>
          <a:ln/>
        </p:spPr>
        <p:txBody>
          <a:bodyPr/>
          <a:lstStyle/>
          <a:p>
            <a:r>
              <a:rPr lang="en-US"/>
              <a:t>Range Management</a:t>
            </a:r>
          </a:p>
          <a:p>
            <a:r>
              <a:rPr lang="en-US"/>
              <a:t>Overgrazing and Land Degradation</a:t>
            </a:r>
          </a:p>
          <a:p>
            <a:pPr lvl="1"/>
            <a:r>
              <a:rPr lang="en-US"/>
              <a:t>desertification</a:t>
            </a:r>
          </a:p>
          <a:p>
            <a:r>
              <a:rPr lang="en-US"/>
              <a:t>Forage Conversion</a:t>
            </a:r>
          </a:p>
          <a:p>
            <a:r>
              <a:rPr lang="en-US"/>
              <a:t>Harvesting Wild Animals</a:t>
            </a:r>
          </a:p>
        </p:txBody>
      </p:sp>
    </p:spTree>
  </p:cSld>
  <p:clrMapOvr>
    <a:masterClrMapping/>
  </p:clrMapOvr>
  <p:transition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>
            <p:ph type="title"/>
          </p:nvPr>
        </p:nvSpPr>
        <p:spPr>
          <a:xfrm>
            <a:off x="685800" y="1143000"/>
            <a:ext cx="8229600" cy="1219200"/>
          </a:xfrm>
          <a:noFill/>
          <a:ln/>
        </p:spPr>
        <p:txBody>
          <a:bodyPr/>
          <a:lstStyle/>
          <a:p>
            <a:r>
              <a:rPr lang="en-US"/>
              <a:t>Rangelands in the U.S.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408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Bureau of Land Management</a:t>
            </a:r>
          </a:p>
          <a:p>
            <a:r>
              <a:rPr lang="en-US"/>
              <a:t>State of the Range</a:t>
            </a:r>
          </a:p>
          <a:p>
            <a:pPr lvl="1"/>
            <a:r>
              <a:rPr lang="en-US"/>
              <a:t>feral animals</a:t>
            </a:r>
          </a:p>
          <a:p>
            <a:r>
              <a:rPr lang="en-US"/>
              <a:t>Grazing Fees</a:t>
            </a:r>
          </a:p>
        </p:txBody>
      </p:sp>
    </p:spTree>
  </p:cSld>
  <p:clrMapOvr>
    <a:masterClrMapping/>
  </p:clrMapOvr>
  <p:transition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>
            <p:ph type="title"/>
          </p:nvPr>
        </p:nvSpPr>
        <p:spPr>
          <a:xfrm>
            <a:off x="685800" y="1219200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Land Ownership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Who owns what?</a:t>
            </a:r>
          </a:p>
          <a:p>
            <a:endParaRPr lang="en-US"/>
          </a:p>
          <a:p>
            <a:r>
              <a:rPr lang="en-US"/>
              <a:t>Land Reform</a:t>
            </a:r>
          </a:p>
          <a:p>
            <a:endParaRPr lang="en-US"/>
          </a:p>
          <a:p>
            <a:r>
              <a:rPr lang="en-US"/>
              <a:t>Indigenous Lands</a:t>
            </a:r>
          </a:p>
        </p:txBody>
      </p:sp>
    </p:spTree>
  </p:cSld>
  <p:clrMapOvr>
    <a:masterClrMapping/>
  </p:clrMapOvr>
  <p:transition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>
            <p:ph type="title"/>
          </p:nvPr>
        </p:nvSpPr>
        <p:spPr>
          <a:xfrm>
            <a:off x="838200" y="304800"/>
            <a:ext cx="8001000" cy="2971800"/>
          </a:xfrm>
          <a:noFill/>
          <a:ln/>
        </p:spPr>
        <p:txBody>
          <a:bodyPr/>
          <a:lstStyle/>
          <a:p>
            <a:r>
              <a:rPr lang="en-US" b="1"/>
              <a:t>CHAPTER 15</a:t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>PRESERVING NATURE</a:t>
            </a:r>
            <a:endParaRPr lang="en-US"/>
          </a:p>
        </p:txBody>
      </p:sp>
      <p:sp>
        <p:nvSpPr>
          <p:cNvPr id="17613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334000"/>
            <a:ext cx="7772400" cy="7620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>
            <p:ph type="title"/>
          </p:nvPr>
        </p:nvSpPr>
        <p:spPr>
          <a:xfrm>
            <a:off x="0" y="914400"/>
            <a:ext cx="8915400" cy="990600"/>
          </a:xfrm>
          <a:noFill/>
          <a:ln/>
        </p:spPr>
        <p:txBody>
          <a:bodyPr/>
          <a:lstStyle/>
          <a:p>
            <a:r>
              <a:rPr lang="en-US"/>
              <a:t>Parks and Nature Preserves</a:t>
            </a:r>
            <a:br>
              <a:rPr lang="en-US"/>
            </a:br>
            <a:endParaRPr lang="en-US"/>
          </a:p>
        </p:txBody>
      </p:sp>
      <p:sp>
        <p:nvSpPr>
          <p:cNvPr id="177155" name="Rectangle 3"/>
          <p:cNvSpPr>
            <a:spLocks noChangeArrowheads="1"/>
          </p:cNvSpPr>
          <p:nvPr>
            <p:ph type="body" idx="1"/>
          </p:nvPr>
        </p:nvSpPr>
        <p:spPr>
          <a:xfrm>
            <a:off x="1524000" y="2057400"/>
            <a:ext cx="6096000" cy="4495800"/>
          </a:xfrm>
          <a:noFill/>
          <a:ln/>
        </p:spPr>
        <p:txBody>
          <a:bodyPr/>
          <a:lstStyle/>
          <a:p>
            <a:r>
              <a:rPr lang="en-US"/>
              <a:t>Origins and History</a:t>
            </a:r>
          </a:p>
          <a:p>
            <a:r>
              <a:rPr lang="en-US"/>
              <a:t>Natural Landscaping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  <a:noFill/>
          <a:ln/>
        </p:spPr>
        <p:txBody>
          <a:bodyPr/>
          <a:lstStyle/>
          <a:p>
            <a:r>
              <a:rPr lang="en-US"/>
              <a:t>Worldviews and Ethical Perspectives</a:t>
            </a:r>
          </a:p>
        </p:txBody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  <a:noFill/>
          <a:ln/>
        </p:spPr>
        <p:txBody>
          <a:bodyPr/>
          <a:lstStyle/>
          <a:p>
            <a:r>
              <a:rPr lang="en-US"/>
              <a:t>Domination</a:t>
            </a:r>
          </a:p>
          <a:p>
            <a:r>
              <a:rPr lang="en-US"/>
              <a:t>Stewardship</a:t>
            </a:r>
          </a:p>
          <a:p>
            <a:r>
              <a:rPr lang="en-US"/>
              <a:t>Biocentrism</a:t>
            </a:r>
          </a:p>
          <a:p>
            <a:r>
              <a:rPr lang="en-US"/>
              <a:t>Ecofeminism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>
            <p:ph type="title"/>
          </p:nvPr>
        </p:nvSpPr>
        <p:spPr>
          <a:xfrm>
            <a:off x="2819400" y="0"/>
            <a:ext cx="6096000" cy="13335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95587" name="Rectangle 3"/>
          <p:cNvSpPr>
            <a:spLocks noChangeArrowheads="1"/>
          </p:cNvSpPr>
          <p:nvPr>
            <p:ph type="body" idx="1"/>
          </p:nvPr>
        </p:nvSpPr>
        <p:spPr>
          <a:xfrm>
            <a:off x="762000" y="838200"/>
            <a:ext cx="7696200" cy="6019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600" b="1"/>
              <a:t>		North American Parks</a:t>
            </a:r>
            <a:endParaRPr lang="en-US" sz="3600"/>
          </a:p>
          <a:p>
            <a:pPr lvl="1"/>
            <a:r>
              <a:rPr lang="en-US"/>
              <a:t>Existing Systems</a:t>
            </a:r>
          </a:p>
          <a:p>
            <a:pPr lvl="1"/>
            <a:r>
              <a:rPr lang="en-US"/>
              <a:t>U.S. National Park System</a:t>
            </a:r>
          </a:p>
          <a:p>
            <a:pPr lvl="1"/>
            <a:r>
              <a:rPr lang="en-US"/>
              <a:t>Park Problems</a:t>
            </a:r>
          </a:p>
          <a:p>
            <a:pPr lvl="2"/>
            <a:r>
              <a:rPr lang="en-US"/>
              <a:t>Over crowding</a:t>
            </a:r>
          </a:p>
          <a:p>
            <a:pPr lvl="2"/>
            <a:r>
              <a:rPr lang="en-US"/>
              <a:t>Roads</a:t>
            </a:r>
          </a:p>
          <a:p>
            <a:pPr lvl="2"/>
            <a:r>
              <a:rPr lang="en-US"/>
              <a:t>Commercialism</a:t>
            </a:r>
          </a:p>
          <a:p>
            <a:pPr lvl="2"/>
            <a:r>
              <a:rPr lang="en-US"/>
              <a:t>Pollution</a:t>
            </a:r>
          </a:p>
          <a:p>
            <a:pPr lvl="1"/>
            <a:r>
              <a:rPr lang="en-US"/>
              <a:t>Wildlife</a:t>
            </a:r>
          </a:p>
          <a:p>
            <a:pPr lvl="1"/>
            <a:r>
              <a:rPr lang="en-US"/>
              <a:t>New Directions</a:t>
            </a:r>
          </a:p>
          <a:p>
            <a:pPr lvl="1"/>
            <a:r>
              <a:rPr lang="en-US"/>
              <a:t>New Parks</a:t>
            </a:r>
          </a:p>
        </p:txBody>
      </p:sp>
    </p:spTree>
  </p:cSld>
  <p:clrMapOvr>
    <a:masterClrMapping/>
  </p:clrMapOvr>
  <p:transition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>
            <p:ph type="title"/>
          </p:nvPr>
        </p:nvSpPr>
        <p:spPr>
          <a:xfrm>
            <a:off x="0" y="762000"/>
            <a:ext cx="8915400" cy="1295400"/>
          </a:xfrm>
          <a:noFill/>
          <a:ln/>
        </p:spPr>
        <p:txBody>
          <a:bodyPr/>
          <a:lstStyle/>
          <a:p>
            <a:r>
              <a:rPr lang="en-US" b="1"/>
              <a:t>World Parks and Preserves</a:t>
            </a:r>
            <a:br>
              <a:rPr lang="en-US" b="1"/>
            </a:br>
            <a:endParaRPr lang="en-US"/>
          </a:p>
        </p:txBody>
      </p:sp>
      <p:sp>
        <p:nvSpPr>
          <p:cNvPr id="178179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1600200"/>
            <a:ext cx="8382000" cy="5486400"/>
          </a:xfrm>
          <a:noFill/>
          <a:ln/>
        </p:spPr>
        <p:txBody>
          <a:bodyPr/>
          <a:lstStyle/>
          <a:p>
            <a:r>
              <a:rPr lang="en-US"/>
              <a:t>Biosphere Reserves</a:t>
            </a:r>
          </a:p>
          <a:p>
            <a:r>
              <a:rPr lang="en-US"/>
              <a:t>Protecting Natural Heritage</a:t>
            </a:r>
          </a:p>
          <a:p>
            <a:r>
              <a:rPr lang="en-US"/>
              <a:t>Size and Design of Nature Preserves</a:t>
            </a:r>
          </a:p>
          <a:p>
            <a:pPr lvl="1"/>
            <a:r>
              <a:rPr lang="en-US"/>
              <a:t>recreation areas</a:t>
            </a:r>
          </a:p>
          <a:p>
            <a:pPr lvl="1"/>
            <a:r>
              <a:rPr lang="en-US"/>
              <a:t>historic areas</a:t>
            </a:r>
          </a:p>
          <a:p>
            <a:pPr lvl="1"/>
            <a:r>
              <a:rPr lang="en-US"/>
              <a:t>conservation areas</a:t>
            </a:r>
          </a:p>
          <a:p>
            <a:pPr lvl="1"/>
            <a:r>
              <a:rPr lang="en-US"/>
              <a:t>pristine research areas</a:t>
            </a:r>
          </a:p>
          <a:p>
            <a:r>
              <a:rPr lang="en-US"/>
              <a:t>Conservation and Economic Development</a:t>
            </a:r>
          </a:p>
          <a:p>
            <a:r>
              <a:rPr lang="en-US"/>
              <a:t>Indigenous Communities</a:t>
            </a:r>
          </a:p>
        </p:txBody>
      </p:sp>
    </p:spTree>
  </p:cSld>
  <p:clrMapOvr>
    <a:masterClrMapping/>
  </p:clrMapOvr>
  <p:transition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>
            <p:ph type="title"/>
          </p:nvPr>
        </p:nvSpPr>
        <p:spPr>
          <a:xfrm>
            <a:off x="609600" y="1219200"/>
            <a:ext cx="8229600" cy="1295400"/>
          </a:xfrm>
          <a:noFill/>
          <a:ln/>
        </p:spPr>
        <p:txBody>
          <a:bodyPr/>
          <a:lstStyle/>
          <a:p>
            <a:r>
              <a:rPr lang="en-US"/>
              <a:t>Wilderness Areas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920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Wildlife Refuges</a:t>
            </a:r>
          </a:p>
          <a:p>
            <a:pPr lvl="1"/>
            <a:r>
              <a:rPr lang="en-US"/>
              <a:t>Refuge Management</a:t>
            </a:r>
          </a:p>
          <a:p>
            <a:pPr lvl="1"/>
            <a:r>
              <a:rPr lang="en-US"/>
              <a:t>International Wildlife Preserves</a:t>
            </a:r>
          </a:p>
          <a:p>
            <a:pPr lvl="2"/>
            <a:r>
              <a:rPr lang="en-US"/>
              <a:t>poaching</a:t>
            </a:r>
          </a:p>
        </p:txBody>
      </p:sp>
    </p:spTree>
  </p:cSld>
  <p:clrMapOvr>
    <a:masterClrMapping/>
  </p:clrMapOvr>
  <p:transition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>
            <p:ph type="title"/>
          </p:nvPr>
        </p:nvSpPr>
        <p:spPr>
          <a:xfrm>
            <a:off x="228600" y="1066800"/>
            <a:ext cx="8686800" cy="1219200"/>
          </a:xfrm>
          <a:noFill/>
          <a:ln/>
        </p:spPr>
        <p:txBody>
          <a:bodyPr/>
          <a:lstStyle/>
          <a:p>
            <a:r>
              <a:rPr lang="en-US"/>
              <a:t>Wetlands, Floodplains, &amp; Coastal Regions</a:t>
            </a:r>
            <a:br>
              <a:rPr lang="en-US"/>
            </a:br>
            <a:endParaRPr lang="en-US"/>
          </a:p>
        </p:txBody>
      </p:sp>
      <p:sp>
        <p:nvSpPr>
          <p:cNvPr id="18022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Wetland Values</a:t>
            </a:r>
          </a:p>
          <a:p>
            <a:r>
              <a:rPr lang="en-US"/>
              <a:t>Wetland Destruction</a:t>
            </a:r>
          </a:p>
          <a:p>
            <a:r>
              <a:rPr lang="en-US"/>
              <a:t>Floods and Flood Control</a:t>
            </a:r>
          </a:p>
          <a:p>
            <a:pPr lvl="1"/>
            <a:r>
              <a:rPr lang="en-US"/>
              <a:t>Floodplains</a:t>
            </a:r>
          </a:p>
          <a:p>
            <a:r>
              <a:rPr lang="en-US"/>
              <a:t>Beaches, barrier Islands, and Estuaries</a:t>
            </a:r>
          </a:p>
        </p:txBody>
      </p:sp>
    </p:spTree>
  </p:cSld>
  <p:clrMapOvr>
    <a:masterClrMapping/>
  </p:clrMapOvr>
  <p:transition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>
            <p:ph type="title"/>
          </p:nvPr>
        </p:nvSpPr>
        <p:spPr>
          <a:xfrm>
            <a:off x="609600" y="533400"/>
            <a:ext cx="7848600" cy="3429000"/>
          </a:xfrm>
          <a:noFill/>
          <a:ln/>
        </p:spPr>
        <p:txBody>
          <a:bodyPr/>
          <a:lstStyle/>
          <a:p>
            <a:r>
              <a:rPr lang="en-US"/>
              <a:t>CHAPTER 16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EARTH AND ITS CRUSTAL RESOURCES</a:t>
            </a:r>
          </a:p>
        </p:txBody>
      </p:sp>
      <p:sp>
        <p:nvSpPr>
          <p:cNvPr id="18125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486400"/>
            <a:ext cx="7772400" cy="6096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>
            <p:ph type="title"/>
          </p:nvPr>
        </p:nvSpPr>
        <p:spPr>
          <a:xfrm>
            <a:off x="533400" y="685800"/>
            <a:ext cx="8915400" cy="1295400"/>
          </a:xfrm>
          <a:noFill/>
          <a:ln/>
        </p:spPr>
        <p:txBody>
          <a:bodyPr/>
          <a:lstStyle/>
          <a:p>
            <a:r>
              <a:rPr lang="en-US"/>
              <a:t>Earth, A Dynamic Sphere</a:t>
            </a:r>
            <a:br>
              <a:rPr lang="en-US"/>
            </a:br>
            <a:endParaRPr lang="en-US"/>
          </a:p>
        </p:txBody>
      </p:sp>
      <p:sp>
        <p:nvSpPr>
          <p:cNvPr id="182275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447800"/>
            <a:ext cx="8534400" cy="5410200"/>
          </a:xfrm>
          <a:noFill/>
          <a:ln/>
        </p:spPr>
        <p:txBody>
          <a:bodyPr/>
          <a:lstStyle/>
          <a:p>
            <a:r>
              <a:rPr lang="en-US"/>
              <a:t>Earth’s Layers</a:t>
            </a:r>
          </a:p>
          <a:p>
            <a:pPr lvl="1"/>
            <a:r>
              <a:rPr lang="en-US"/>
              <a:t>Crust</a:t>
            </a:r>
          </a:p>
          <a:p>
            <a:pPr lvl="1"/>
            <a:r>
              <a:rPr lang="en-US"/>
              <a:t>Mantle</a:t>
            </a:r>
          </a:p>
          <a:p>
            <a:pPr lvl="1"/>
            <a:r>
              <a:rPr lang="en-US"/>
              <a:t>Outer Core</a:t>
            </a:r>
          </a:p>
          <a:p>
            <a:pPr lvl="1"/>
            <a:r>
              <a:rPr lang="en-US"/>
              <a:t>Inner Core</a:t>
            </a:r>
          </a:p>
          <a:p>
            <a:r>
              <a:rPr lang="en-US"/>
              <a:t>Tectonic Processes</a:t>
            </a:r>
          </a:p>
          <a:p>
            <a:pPr lvl="1"/>
            <a:r>
              <a:rPr lang="en-US"/>
              <a:t>Tectonic Plates</a:t>
            </a:r>
          </a:p>
          <a:p>
            <a:pPr lvl="1"/>
            <a:r>
              <a:rPr lang="en-US"/>
              <a:t>Magma</a:t>
            </a:r>
          </a:p>
          <a:p>
            <a:r>
              <a:rPr lang="en-US"/>
              <a:t>Shifting Continents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>
            <p:ph type="title"/>
          </p:nvPr>
        </p:nvSpPr>
        <p:spPr>
          <a:xfrm>
            <a:off x="304800" y="762000"/>
            <a:ext cx="8839200" cy="1828800"/>
          </a:xfrm>
          <a:noFill/>
          <a:ln/>
        </p:spPr>
        <p:txBody>
          <a:bodyPr/>
          <a:lstStyle/>
          <a:p>
            <a:r>
              <a:rPr lang="en-US"/>
              <a:t>Rock Types &amp; How They Formed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8329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Igneous Rock</a:t>
            </a:r>
          </a:p>
          <a:p>
            <a:r>
              <a:rPr lang="en-US"/>
              <a:t>Weathering</a:t>
            </a:r>
          </a:p>
          <a:p>
            <a:r>
              <a:rPr lang="en-US"/>
              <a:t>Sedimentation</a:t>
            </a:r>
          </a:p>
          <a:p>
            <a:r>
              <a:rPr lang="en-US"/>
              <a:t>Sedimentary Rock</a:t>
            </a:r>
          </a:p>
          <a:p>
            <a:r>
              <a:rPr lang="en-US"/>
              <a:t>Biogenic Sedimentation</a:t>
            </a:r>
          </a:p>
          <a:p>
            <a:r>
              <a:rPr lang="en-US"/>
              <a:t>Metamorphic Rock</a:t>
            </a:r>
          </a:p>
        </p:txBody>
      </p:sp>
    </p:spTree>
  </p:cSld>
  <p:clrMapOvr>
    <a:masterClrMapping/>
  </p:clrMapOvr>
  <p:transition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>
            <p:ph type="title"/>
          </p:nvPr>
        </p:nvSpPr>
        <p:spPr>
          <a:xfrm>
            <a:off x="609600" y="1219200"/>
            <a:ext cx="8305800" cy="1143000"/>
          </a:xfrm>
          <a:noFill/>
          <a:ln/>
        </p:spPr>
        <p:txBody>
          <a:bodyPr/>
          <a:lstStyle/>
          <a:p>
            <a:r>
              <a:rPr lang="en-US"/>
              <a:t>Mineralogy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4848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Metals</a:t>
            </a:r>
          </a:p>
          <a:p>
            <a:r>
              <a:rPr lang="en-US"/>
              <a:t>Nonmetal Minerals</a:t>
            </a:r>
          </a:p>
          <a:p>
            <a:r>
              <a:rPr lang="en-US"/>
              <a:t>Strategic Minerals</a:t>
            </a:r>
          </a:p>
        </p:txBody>
      </p:sp>
    </p:spTree>
  </p:cSld>
  <p:clrMapOvr>
    <a:masterClrMapping/>
  </p:clrMapOvr>
  <p:transition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>
            <p:ph type="title"/>
          </p:nvPr>
        </p:nvSpPr>
        <p:spPr>
          <a:xfrm>
            <a:off x="457200" y="990600"/>
            <a:ext cx="8686800" cy="1447800"/>
          </a:xfrm>
          <a:noFill/>
          <a:ln/>
        </p:spPr>
        <p:txBody>
          <a:bodyPr/>
          <a:lstStyle/>
          <a:p>
            <a:r>
              <a:rPr lang="en-US"/>
              <a:t>Environmental Effects of Resource Extraction</a:t>
            </a:r>
            <a:br>
              <a:rPr lang="en-US"/>
            </a:b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Mining</a:t>
            </a:r>
          </a:p>
          <a:p>
            <a:pPr lvl="1"/>
            <a:r>
              <a:rPr lang="en-US"/>
              <a:t>tunneling</a:t>
            </a:r>
          </a:p>
          <a:p>
            <a:pPr lvl="1"/>
            <a:r>
              <a:rPr lang="en-US"/>
              <a:t>water leakage</a:t>
            </a:r>
          </a:p>
          <a:p>
            <a:pPr lvl="1"/>
            <a:r>
              <a:rPr lang="en-US"/>
              <a:t>strip mining</a:t>
            </a:r>
          </a:p>
          <a:p>
            <a:r>
              <a:rPr lang="en-US"/>
              <a:t>Processing</a:t>
            </a:r>
          </a:p>
          <a:p>
            <a:pPr lvl="1"/>
            <a:r>
              <a:rPr lang="en-US"/>
              <a:t>water pollution</a:t>
            </a:r>
          </a:p>
          <a:p>
            <a:pPr lvl="1"/>
            <a:r>
              <a:rPr lang="en-US"/>
              <a:t>chemical emissions</a:t>
            </a:r>
          </a:p>
        </p:txBody>
      </p:sp>
    </p:spTree>
  </p:cSld>
  <p:clrMapOvr>
    <a:masterClrMapping/>
  </p:clrMapOvr>
  <p:transition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>
            <p:ph type="title"/>
          </p:nvPr>
        </p:nvSpPr>
        <p:spPr>
          <a:xfrm>
            <a:off x="533400" y="685800"/>
            <a:ext cx="8382000" cy="1371600"/>
          </a:xfrm>
          <a:noFill/>
          <a:ln/>
        </p:spPr>
        <p:txBody>
          <a:bodyPr/>
          <a:lstStyle/>
          <a:p>
            <a:r>
              <a:rPr lang="en-US"/>
              <a:t>Conserving Mineral Resources</a:t>
            </a:r>
            <a:br>
              <a:rPr lang="en-US"/>
            </a:br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Recycling</a:t>
            </a:r>
          </a:p>
          <a:p>
            <a:pPr lvl="1"/>
            <a:r>
              <a:rPr lang="en-US"/>
              <a:t>Aluminum &amp; Platinum</a:t>
            </a:r>
          </a:p>
          <a:p>
            <a:pPr lvl="1"/>
            <a:r>
              <a:rPr lang="en-US"/>
              <a:t>Steel &amp; Iron</a:t>
            </a:r>
          </a:p>
          <a:p>
            <a:pPr lvl="1"/>
            <a:endParaRPr lang="en-US"/>
          </a:p>
          <a:p>
            <a:r>
              <a:rPr lang="en-US"/>
              <a:t>Substituting New Materials for Old Ones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>
            <p:ph type="title"/>
          </p:nvPr>
        </p:nvSpPr>
        <p:spPr>
          <a:xfrm>
            <a:off x="1371600" y="3810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Environmental Justice</a:t>
            </a:r>
          </a:p>
        </p:txBody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Environmental racism</a:t>
            </a:r>
          </a:p>
          <a:p>
            <a:r>
              <a:rPr lang="en-US"/>
              <a:t>Toxic colonialism</a:t>
            </a:r>
          </a:p>
          <a:p>
            <a:r>
              <a:rPr lang="en-US"/>
              <a:t>Is Nature fragile or resilient?</a:t>
            </a:r>
          </a:p>
        </p:txBody>
      </p:sp>
    </p:spTree>
  </p:cSld>
  <p:clrMapOvr>
    <a:masterClrMapping/>
  </p:clrMapOvr>
  <p:transition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>
            <p:ph type="title"/>
          </p:nvPr>
        </p:nvSpPr>
        <p:spPr>
          <a:xfrm>
            <a:off x="685800" y="1143000"/>
            <a:ext cx="8458200" cy="1066800"/>
          </a:xfrm>
          <a:noFill/>
          <a:ln/>
        </p:spPr>
        <p:txBody>
          <a:bodyPr/>
          <a:lstStyle/>
          <a:p>
            <a:r>
              <a:rPr lang="en-US"/>
              <a:t>Geologic Hazards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8739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Earthquakes</a:t>
            </a:r>
          </a:p>
          <a:p>
            <a:pPr lvl="1"/>
            <a:r>
              <a:rPr lang="en-US"/>
              <a:t>Tsunami</a:t>
            </a:r>
          </a:p>
          <a:p>
            <a:r>
              <a:rPr lang="en-US"/>
              <a:t>Volcanoes</a:t>
            </a:r>
          </a:p>
          <a:p>
            <a:r>
              <a:rPr lang="en-US"/>
              <a:t>Floods</a:t>
            </a:r>
          </a:p>
        </p:txBody>
      </p:sp>
    </p:spTree>
  </p:cSld>
  <p:clrMapOvr>
    <a:masterClrMapping/>
  </p:clrMapOvr>
  <p:transition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>
            <p:ph type="title"/>
          </p:nvPr>
        </p:nvSpPr>
        <p:spPr>
          <a:xfrm>
            <a:off x="1981200" y="228600"/>
            <a:ext cx="6477000" cy="3810000"/>
          </a:xfrm>
          <a:noFill/>
          <a:ln/>
        </p:spPr>
        <p:txBody>
          <a:bodyPr/>
          <a:lstStyle/>
          <a:p>
            <a:r>
              <a:rPr lang="en-US"/>
              <a:t>CHAPTER 17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AIR, CLIMATE, AND WEATHER</a:t>
            </a:r>
          </a:p>
        </p:txBody>
      </p:sp>
      <p:sp>
        <p:nvSpPr>
          <p:cNvPr id="18841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638800"/>
            <a:ext cx="7772400" cy="457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>
            <p:ph type="title"/>
          </p:nvPr>
        </p:nvSpPr>
        <p:spPr>
          <a:xfrm>
            <a:off x="381000" y="914400"/>
            <a:ext cx="8534400" cy="1371600"/>
          </a:xfrm>
          <a:noFill/>
          <a:ln/>
        </p:spPr>
        <p:txBody>
          <a:bodyPr/>
          <a:lstStyle/>
          <a:p>
            <a:r>
              <a:rPr lang="en-US"/>
              <a:t>The Atmosphere,</a:t>
            </a:r>
            <a:br>
              <a:rPr lang="en-US"/>
            </a:br>
            <a:r>
              <a:rPr lang="en-US"/>
              <a:t>Composition &amp; Structure</a:t>
            </a:r>
            <a:br>
              <a:rPr lang="en-US"/>
            </a:br>
            <a:endParaRPr lang="en-US"/>
          </a:p>
        </p:txBody>
      </p:sp>
      <p:sp>
        <p:nvSpPr>
          <p:cNvPr id="18944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Gas Mixture</a:t>
            </a:r>
          </a:p>
          <a:p>
            <a:r>
              <a:rPr lang="en-US"/>
              <a:t>Layered Envelope</a:t>
            </a:r>
          </a:p>
          <a:p>
            <a:pPr lvl="1"/>
            <a:r>
              <a:rPr lang="en-US"/>
              <a:t>Troposphere</a:t>
            </a:r>
          </a:p>
          <a:p>
            <a:pPr lvl="1"/>
            <a:r>
              <a:rPr lang="en-US"/>
              <a:t>Stratosphere</a:t>
            </a:r>
          </a:p>
          <a:p>
            <a:pPr lvl="1"/>
            <a:r>
              <a:rPr lang="en-US"/>
              <a:t>Mesosphere</a:t>
            </a:r>
          </a:p>
          <a:p>
            <a:pPr lvl="1"/>
            <a:r>
              <a:rPr lang="en-US"/>
              <a:t>Thermosphere</a:t>
            </a:r>
          </a:p>
          <a:p>
            <a:pPr lvl="1"/>
            <a:r>
              <a:rPr lang="en-US"/>
              <a:t>Ionosphere</a:t>
            </a:r>
          </a:p>
        </p:txBody>
      </p:sp>
    </p:spTree>
  </p:cSld>
  <p:clrMapOvr>
    <a:masterClrMapping/>
  </p:clrMapOvr>
  <p:transition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>
            <p:ph type="title"/>
          </p:nvPr>
        </p:nvSpPr>
        <p:spPr>
          <a:xfrm>
            <a:off x="533400" y="990600"/>
            <a:ext cx="8382000" cy="1371600"/>
          </a:xfrm>
          <a:noFill/>
          <a:ln/>
        </p:spPr>
        <p:txBody>
          <a:bodyPr/>
          <a:lstStyle/>
          <a:p>
            <a:r>
              <a:rPr lang="en-US"/>
              <a:t>Weather Engine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9046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Solar Radiation/ Heat</a:t>
            </a:r>
          </a:p>
          <a:p>
            <a:pPr lvl="1"/>
            <a:r>
              <a:rPr lang="en-US"/>
              <a:t>Albedo (reflectivity)</a:t>
            </a:r>
          </a:p>
          <a:p>
            <a:pPr lvl="1"/>
            <a:r>
              <a:rPr lang="en-US"/>
              <a:t>“Greenhouse effect”</a:t>
            </a:r>
          </a:p>
          <a:p>
            <a:r>
              <a:rPr lang="en-US"/>
              <a:t>Convection Currents</a:t>
            </a:r>
          </a:p>
          <a:p>
            <a:pPr lvl="1"/>
            <a:r>
              <a:rPr lang="en-US"/>
              <a:t>Water vapor</a:t>
            </a:r>
          </a:p>
        </p:txBody>
      </p:sp>
    </p:spTree>
  </p:cSld>
  <p:clrMapOvr>
    <a:masterClrMapping/>
  </p:clrMapOvr>
  <p:transition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>
            <p:ph type="title"/>
          </p:nvPr>
        </p:nvSpPr>
        <p:spPr>
          <a:xfrm>
            <a:off x="0" y="1066800"/>
            <a:ext cx="8915400" cy="1219200"/>
          </a:xfrm>
          <a:noFill/>
          <a:ln/>
        </p:spPr>
        <p:txBody>
          <a:bodyPr/>
          <a:lstStyle/>
          <a:p>
            <a:r>
              <a:rPr lang="en-US"/>
              <a:t>Weather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91491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371600"/>
            <a:ext cx="8534400" cy="5486400"/>
          </a:xfrm>
          <a:noFill/>
          <a:ln/>
        </p:spPr>
        <p:txBody>
          <a:bodyPr/>
          <a:lstStyle/>
          <a:p>
            <a:r>
              <a:rPr lang="en-US" sz="2600"/>
              <a:t>Energy Balance in the Atmosphere</a:t>
            </a:r>
          </a:p>
          <a:p>
            <a:r>
              <a:rPr lang="en-US" sz="2600"/>
              <a:t>Convection Cells </a:t>
            </a:r>
          </a:p>
          <a:p>
            <a:r>
              <a:rPr lang="en-US" sz="2600"/>
              <a:t>Prevailing Winds</a:t>
            </a:r>
          </a:p>
          <a:p>
            <a:r>
              <a:rPr lang="en-US" sz="2600"/>
              <a:t>Jet Streams</a:t>
            </a:r>
          </a:p>
          <a:p>
            <a:r>
              <a:rPr lang="en-US" sz="2600"/>
              <a:t>Frontal Weather</a:t>
            </a:r>
          </a:p>
          <a:p>
            <a:pPr lvl="1"/>
            <a:r>
              <a:rPr lang="en-US" sz="2600"/>
              <a:t>cold and warm fronts</a:t>
            </a:r>
          </a:p>
          <a:p>
            <a:r>
              <a:rPr lang="en-US" sz="2600"/>
              <a:t>Cyclonic Storms</a:t>
            </a:r>
          </a:p>
          <a:p>
            <a:pPr lvl="1"/>
            <a:r>
              <a:rPr lang="en-US" sz="2600"/>
              <a:t>hurricanes and tornadoes</a:t>
            </a:r>
          </a:p>
          <a:p>
            <a:r>
              <a:rPr lang="en-US" sz="2600"/>
              <a:t>Seasonal Winds</a:t>
            </a:r>
          </a:p>
          <a:p>
            <a:pPr lvl="1"/>
            <a:r>
              <a:rPr lang="en-US" sz="2600"/>
              <a:t>monsoon</a:t>
            </a:r>
          </a:p>
          <a:p>
            <a:r>
              <a:rPr lang="en-US" sz="2600"/>
              <a:t>Weather Modification</a:t>
            </a:r>
            <a:endParaRPr lang="en-US"/>
          </a:p>
        </p:txBody>
      </p:sp>
    </p:spTree>
  </p:cSld>
  <p:clrMapOvr>
    <a:masterClrMapping/>
  </p:clrMapOvr>
  <p:transition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>
            <p:ph type="title"/>
          </p:nvPr>
        </p:nvSpPr>
        <p:spPr>
          <a:xfrm>
            <a:off x="533400" y="990600"/>
            <a:ext cx="8305800" cy="1371600"/>
          </a:xfrm>
          <a:noFill/>
          <a:ln/>
        </p:spPr>
        <p:txBody>
          <a:bodyPr/>
          <a:lstStyle/>
          <a:p>
            <a:r>
              <a:rPr lang="en-US"/>
              <a:t>Climate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9251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Climatic Catastrophes</a:t>
            </a:r>
          </a:p>
          <a:p>
            <a:pPr lvl="1"/>
            <a:r>
              <a:rPr lang="en-US"/>
              <a:t>Ice Ages</a:t>
            </a:r>
          </a:p>
          <a:p>
            <a:r>
              <a:rPr lang="en-US"/>
              <a:t>Driving Forces &amp; Patterns in Climatic Changes</a:t>
            </a:r>
          </a:p>
          <a:p>
            <a:pPr lvl="1"/>
            <a:r>
              <a:rPr lang="en-US"/>
              <a:t>Milankovitch Cycles</a:t>
            </a:r>
          </a:p>
          <a:p>
            <a:r>
              <a:rPr lang="en-US"/>
              <a:t>El Niño</a:t>
            </a:r>
          </a:p>
        </p:txBody>
      </p:sp>
    </p:spTree>
  </p:cSld>
  <p:clrMapOvr>
    <a:masterClrMapping/>
  </p:clrMapOvr>
  <p:transition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>
            <p:ph type="title"/>
          </p:nvPr>
        </p:nvSpPr>
        <p:spPr>
          <a:xfrm>
            <a:off x="304800" y="914400"/>
            <a:ext cx="8610600" cy="1447800"/>
          </a:xfrm>
          <a:noFill/>
          <a:ln/>
        </p:spPr>
        <p:txBody>
          <a:bodyPr/>
          <a:lstStyle/>
          <a:p>
            <a:r>
              <a:rPr lang="en-US"/>
              <a:t>Human-caused Global </a:t>
            </a:r>
            <a:br>
              <a:rPr lang="en-US"/>
            </a:br>
            <a:r>
              <a:rPr lang="en-US"/>
              <a:t>Climate Change</a:t>
            </a:r>
            <a:br>
              <a:rPr lang="en-US"/>
            </a:br>
            <a:endParaRPr lang="en-US"/>
          </a:p>
        </p:txBody>
      </p:sp>
      <p:sp>
        <p:nvSpPr>
          <p:cNvPr id="19353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Greenhouse Gases</a:t>
            </a:r>
          </a:p>
          <a:p>
            <a:pPr lvl="1"/>
            <a:r>
              <a:rPr lang="en-US"/>
              <a:t>Carbon Dioxide</a:t>
            </a:r>
          </a:p>
          <a:p>
            <a:pPr lvl="1"/>
            <a:r>
              <a:rPr lang="en-US"/>
              <a:t>Aerosols</a:t>
            </a:r>
          </a:p>
          <a:p>
            <a:r>
              <a:rPr lang="en-US"/>
              <a:t>Sources</a:t>
            </a:r>
          </a:p>
          <a:p>
            <a:pPr lvl="1"/>
            <a:r>
              <a:rPr lang="en-US"/>
              <a:t>Burning Fossil Fuels</a:t>
            </a:r>
          </a:p>
          <a:p>
            <a:pPr lvl="1"/>
            <a:r>
              <a:rPr lang="en-US"/>
              <a:t>Industrial Processes</a:t>
            </a:r>
          </a:p>
          <a:p>
            <a:pPr lvl="1"/>
            <a:r>
              <a:rPr lang="en-US"/>
              <a:t>Deforestation</a:t>
            </a:r>
          </a:p>
          <a:p>
            <a:pPr lvl="1"/>
            <a:r>
              <a:rPr lang="en-US"/>
              <a:t>Agriculture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>
            <p:ph type="title"/>
          </p:nvPr>
        </p:nvSpPr>
        <p:spPr>
          <a:xfrm>
            <a:off x="381000" y="838200"/>
            <a:ext cx="8534400" cy="1066800"/>
          </a:xfrm>
          <a:noFill/>
          <a:ln/>
        </p:spPr>
        <p:txBody>
          <a:bodyPr/>
          <a:lstStyle/>
          <a:p>
            <a:r>
              <a:rPr lang="en-US"/>
              <a:t>Effects of Climate Change</a:t>
            </a:r>
            <a:br>
              <a:rPr lang="en-US"/>
            </a:br>
            <a:endParaRPr lang="en-US"/>
          </a:p>
        </p:txBody>
      </p:sp>
      <p:sp>
        <p:nvSpPr>
          <p:cNvPr id="19456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Temperature Changes</a:t>
            </a:r>
          </a:p>
          <a:p>
            <a:r>
              <a:rPr lang="en-US"/>
              <a:t>Impact on Plants and Animals</a:t>
            </a:r>
          </a:p>
          <a:p>
            <a:r>
              <a:rPr lang="en-US"/>
              <a:t>Rising Sea Levels impacting Coastlines</a:t>
            </a:r>
          </a:p>
          <a:p>
            <a:r>
              <a:rPr lang="en-US"/>
              <a:t>Melting Ice Packs</a:t>
            </a:r>
          </a:p>
          <a:p>
            <a:r>
              <a:rPr lang="en-US"/>
              <a:t>Possible Increase of Disease</a:t>
            </a:r>
          </a:p>
        </p:txBody>
      </p:sp>
    </p:spTree>
  </p:cSld>
  <p:clrMapOvr>
    <a:masterClrMapping/>
  </p:clrMapOvr>
  <p:transition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>
            <p:ph type="title"/>
          </p:nvPr>
        </p:nvSpPr>
        <p:spPr>
          <a:xfrm>
            <a:off x="0" y="1066800"/>
            <a:ext cx="8915400" cy="1295400"/>
          </a:xfrm>
          <a:noFill/>
          <a:ln/>
        </p:spPr>
        <p:txBody>
          <a:bodyPr/>
          <a:lstStyle/>
          <a:p>
            <a:r>
              <a:rPr lang="en-US"/>
              <a:t>Cutting Emissions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5053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United Nations “Earth Summit”</a:t>
            </a:r>
          </a:p>
          <a:p>
            <a:r>
              <a:rPr lang="en-US"/>
              <a:t>Kyoto Protocol</a:t>
            </a:r>
          </a:p>
          <a:p>
            <a:r>
              <a:rPr lang="en-US"/>
              <a:t>Developed Nations</a:t>
            </a:r>
          </a:p>
          <a:p>
            <a:r>
              <a:rPr lang="en-US"/>
              <a:t>Developing Nations</a:t>
            </a:r>
          </a:p>
        </p:txBody>
      </p:sp>
    </p:spTree>
  </p:cSld>
  <p:clrMapOvr>
    <a:masterClrMapping/>
  </p:clrMapOvr>
  <p:transition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3074"/>
          <p:cNvSpPr>
            <a:spLocks noChangeArrowheads="1"/>
          </p:cNvSpPr>
          <p:nvPr>
            <p:ph type="title"/>
          </p:nvPr>
        </p:nvSpPr>
        <p:spPr>
          <a:xfrm>
            <a:off x="1143000" y="0"/>
            <a:ext cx="7086600" cy="3429000"/>
          </a:xfrm>
          <a:noFill/>
          <a:ln/>
        </p:spPr>
        <p:txBody>
          <a:bodyPr/>
          <a:lstStyle/>
          <a:p>
            <a:r>
              <a:rPr lang="en-US"/>
              <a:t>CHAPTER 18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AIR POLLUTION</a:t>
            </a:r>
          </a:p>
        </p:txBody>
      </p:sp>
      <p:sp>
        <p:nvSpPr>
          <p:cNvPr id="151555" name="Rectangle 3075"/>
          <p:cNvSpPr>
            <a:spLocks noChangeArrowheads="1"/>
          </p:cNvSpPr>
          <p:nvPr>
            <p:ph type="body" idx="1"/>
          </p:nvPr>
        </p:nvSpPr>
        <p:spPr>
          <a:xfrm>
            <a:off x="685800" y="5715000"/>
            <a:ext cx="7772400" cy="3810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>
            <p:ph type="title"/>
          </p:nvPr>
        </p:nvSpPr>
        <p:spPr>
          <a:xfrm>
            <a:off x="914400" y="609600"/>
            <a:ext cx="8001000" cy="1219200"/>
          </a:xfrm>
          <a:noFill/>
          <a:ln/>
        </p:spPr>
        <p:txBody>
          <a:bodyPr/>
          <a:lstStyle/>
          <a:p>
            <a:r>
              <a:rPr lang="en-US"/>
              <a:t>Science as a Way of Knowing</a:t>
            </a:r>
          </a:p>
        </p:txBody>
      </p:sp>
      <p:sp>
        <p:nvSpPr>
          <p:cNvPr id="3993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Scientific Method</a:t>
            </a:r>
          </a:p>
          <a:p>
            <a:r>
              <a:rPr lang="en-US"/>
              <a:t>Hypotheses Testing</a:t>
            </a:r>
          </a:p>
          <a:p>
            <a:r>
              <a:rPr lang="en-US"/>
              <a:t>Indirect Scientific Evidence</a:t>
            </a:r>
          </a:p>
          <a:p>
            <a:r>
              <a:rPr lang="en-US"/>
              <a:t>Technology and Progress</a:t>
            </a:r>
          </a:p>
          <a:p>
            <a:r>
              <a:rPr lang="en-US"/>
              <a:t>Appropriate Technology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>
            <p:ph type="title"/>
          </p:nvPr>
        </p:nvSpPr>
        <p:spPr>
          <a:xfrm>
            <a:off x="609600" y="685800"/>
            <a:ext cx="8229600" cy="1371600"/>
          </a:xfrm>
          <a:noFill/>
          <a:ln/>
        </p:spPr>
        <p:txBody>
          <a:bodyPr/>
          <a:lstStyle/>
          <a:p>
            <a:r>
              <a:rPr lang="en-US"/>
              <a:t>Natural Sources of Air Pollution</a:t>
            </a:r>
            <a:br>
              <a:rPr lang="en-US"/>
            </a:br>
            <a:endParaRPr lang="en-US"/>
          </a:p>
        </p:txBody>
      </p:sp>
      <p:sp>
        <p:nvSpPr>
          <p:cNvPr id="152579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21336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Volcanoes</a:t>
            </a:r>
          </a:p>
          <a:p>
            <a:r>
              <a:rPr lang="en-US"/>
              <a:t>Emissions from vegetation</a:t>
            </a:r>
          </a:p>
        </p:txBody>
      </p:sp>
    </p:spTree>
  </p:cSld>
  <p:clrMapOvr>
    <a:masterClrMapping/>
  </p:clrMapOvr>
  <p:transition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>
            <p:ph type="title"/>
          </p:nvPr>
        </p:nvSpPr>
        <p:spPr>
          <a:xfrm>
            <a:off x="228600" y="609600"/>
            <a:ext cx="8915400" cy="762000"/>
          </a:xfrm>
          <a:noFill/>
          <a:ln/>
        </p:spPr>
        <p:txBody>
          <a:bodyPr/>
          <a:lstStyle/>
          <a:p>
            <a:r>
              <a:rPr lang="en-US"/>
              <a:t>Human-Caused Air Pollution</a:t>
            </a:r>
          </a:p>
        </p:txBody>
      </p:sp>
      <p:sp>
        <p:nvSpPr>
          <p:cNvPr id="19661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Primary pollutants</a:t>
            </a:r>
          </a:p>
          <a:p>
            <a:r>
              <a:rPr lang="en-US"/>
              <a:t>Secondary pollutants</a:t>
            </a:r>
          </a:p>
          <a:p>
            <a:r>
              <a:rPr lang="en-US"/>
              <a:t>Fugitive emissions</a:t>
            </a:r>
          </a:p>
        </p:txBody>
      </p:sp>
    </p:spTree>
  </p:cSld>
  <p:clrMapOvr>
    <a:masterClrMapping/>
  </p:clrMapOvr>
  <p:transition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>
            <p:ph type="title"/>
          </p:nvPr>
        </p:nvSpPr>
        <p:spPr>
          <a:xfrm>
            <a:off x="228600" y="838200"/>
            <a:ext cx="8458200" cy="1600200"/>
          </a:xfrm>
          <a:noFill/>
          <a:ln/>
        </p:spPr>
        <p:txBody>
          <a:bodyPr/>
          <a:lstStyle/>
          <a:p>
            <a:r>
              <a:rPr lang="en-US"/>
              <a:t>Conventional or “Criteria” Pollutants</a:t>
            </a:r>
            <a:br>
              <a:rPr lang="en-US"/>
            </a:br>
            <a:endParaRPr lang="en-US"/>
          </a:p>
        </p:txBody>
      </p:sp>
      <p:sp>
        <p:nvSpPr>
          <p:cNvPr id="19763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Sulfur compounds</a:t>
            </a:r>
          </a:p>
          <a:p>
            <a:r>
              <a:rPr lang="en-US"/>
              <a:t>Nitrogen Compounds</a:t>
            </a:r>
          </a:p>
          <a:p>
            <a:r>
              <a:rPr lang="en-US"/>
              <a:t>Carbon Oxides	</a:t>
            </a:r>
          </a:p>
          <a:p>
            <a:r>
              <a:rPr lang="en-US"/>
              <a:t>Metals and Halogens</a:t>
            </a:r>
          </a:p>
          <a:p>
            <a:r>
              <a:rPr lang="en-US"/>
              <a:t>Particulate Materials</a:t>
            </a:r>
          </a:p>
          <a:p>
            <a:r>
              <a:rPr lang="en-US"/>
              <a:t>Volatile Organic Compounds</a:t>
            </a:r>
          </a:p>
          <a:p>
            <a:r>
              <a:rPr lang="en-US"/>
              <a:t>Photochemical Oxidants</a:t>
            </a:r>
          </a:p>
        </p:txBody>
      </p:sp>
    </p:spTree>
  </p:cSld>
  <p:clrMapOvr>
    <a:masterClrMapping/>
  </p:clrMapOvr>
  <p:transition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>
            <p:ph type="title"/>
          </p:nvPr>
        </p:nvSpPr>
        <p:spPr>
          <a:xfrm>
            <a:off x="533400" y="685800"/>
            <a:ext cx="8153400" cy="1447800"/>
          </a:xfrm>
          <a:noFill/>
          <a:ln/>
        </p:spPr>
        <p:txBody>
          <a:bodyPr/>
          <a:lstStyle/>
          <a:p>
            <a:r>
              <a:rPr lang="en-US"/>
              <a:t>Unconventional Pollutants</a:t>
            </a:r>
            <a:br>
              <a:rPr lang="en-US"/>
            </a:br>
            <a:endParaRPr lang="en-US"/>
          </a:p>
        </p:txBody>
      </p:sp>
      <p:sp>
        <p:nvSpPr>
          <p:cNvPr id="19865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Emissions  &amp; emissions standards</a:t>
            </a:r>
          </a:p>
          <a:p>
            <a:r>
              <a:rPr lang="en-US"/>
              <a:t>Unconventional or noncriteria pollutants</a:t>
            </a:r>
          </a:p>
          <a:p>
            <a:r>
              <a:rPr lang="en-US"/>
              <a:t>Aesthetic degradation</a:t>
            </a:r>
          </a:p>
          <a:p>
            <a:r>
              <a:rPr lang="en-US"/>
              <a:t>Indoor air Pollution</a:t>
            </a:r>
          </a:p>
          <a:p>
            <a:pPr lvl="1"/>
            <a:r>
              <a:rPr lang="en-US"/>
              <a:t>smoke</a:t>
            </a:r>
          </a:p>
        </p:txBody>
      </p:sp>
    </p:spTree>
  </p:cSld>
  <p:clrMapOvr>
    <a:masterClrMapping/>
  </p:clrMapOvr>
  <p:transition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>
            <p:ph type="title"/>
          </p:nvPr>
        </p:nvSpPr>
        <p:spPr>
          <a:xfrm>
            <a:off x="0" y="1066800"/>
            <a:ext cx="8686800" cy="1295400"/>
          </a:xfrm>
          <a:noFill/>
          <a:ln/>
        </p:spPr>
        <p:txBody>
          <a:bodyPr/>
          <a:lstStyle/>
          <a:p>
            <a:r>
              <a:rPr lang="en-US"/>
              <a:t>Climate, Topography, &amp; Atmospheric Processes</a:t>
            </a:r>
            <a:br>
              <a:rPr lang="en-US"/>
            </a:br>
            <a:endParaRPr lang="en-US"/>
          </a:p>
        </p:txBody>
      </p:sp>
      <p:sp>
        <p:nvSpPr>
          <p:cNvPr id="199683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Inversions</a:t>
            </a:r>
          </a:p>
          <a:p>
            <a:r>
              <a:rPr lang="en-US"/>
              <a:t>Dust Domes and Heat Islands</a:t>
            </a:r>
          </a:p>
          <a:p>
            <a:r>
              <a:rPr lang="en-US"/>
              <a:t>Long Range Transport</a:t>
            </a:r>
          </a:p>
          <a:p>
            <a:r>
              <a:rPr lang="en-US"/>
              <a:t>Stratospheric Ozone</a:t>
            </a:r>
          </a:p>
          <a:p>
            <a:pPr lvl="1"/>
            <a:r>
              <a:rPr lang="en-US"/>
              <a:t>chlorofluorocarbons (CFCs)</a:t>
            </a:r>
          </a:p>
        </p:txBody>
      </p:sp>
    </p:spTree>
  </p:cSld>
  <p:clrMapOvr>
    <a:masterClrMapping/>
  </p:clrMapOvr>
  <p:transition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>
            <p:ph type="title"/>
          </p:nvPr>
        </p:nvSpPr>
        <p:spPr>
          <a:xfrm>
            <a:off x="304800" y="1143000"/>
            <a:ext cx="8610600" cy="1143000"/>
          </a:xfrm>
          <a:noFill/>
          <a:ln/>
        </p:spPr>
        <p:txBody>
          <a:bodyPr/>
          <a:lstStyle/>
          <a:p>
            <a:r>
              <a:rPr lang="en-US"/>
              <a:t>Effects of Air Pollution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0707" name="Rectangle 3"/>
          <p:cNvSpPr>
            <a:spLocks noChangeArrowheads="1"/>
          </p:cNvSpPr>
          <p:nvPr>
            <p:ph type="body" idx="1"/>
          </p:nvPr>
        </p:nvSpPr>
        <p:spPr>
          <a:xfrm>
            <a:off x="304800" y="1371600"/>
            <a:ext cx="8305800" cy="4876800"/>
          </a:xfrm>
          <a:noFill/>
          <a:ln/>
        </p:spPr>
        <p:txBody>
          <a:bodyPr/>
          <a:lstStyle/>
          <a:p>
            <a:r>
              <a:rPr lang="en-US"/>
              <a:t>Human Health</a:t>
            </a:r>
          </a:p>
          <a:p>
            <a:pPr lvl="1"/>
            <a:r>
              <a:rPr lang="en-US"/>
              <a:t>bronchitis</a:t>
            </a:r>
          </a:p>
          <a:p>
            <a:pPr lvl="1"/>
            <a:r>
              <a:rPr lang="en-US"/>
              <a:t>emphysema</a:t>
            </a:r>
          </a:p>
          <a:p>
            <a:r>
              <a:rPr lang="en-US"/>
              <a:t>Plant Pathology</a:t>
            </a:r>
          </a:p>
          <a:p>
            <a:r>
              <a:rPr lang="en-US"/>
              <a:t>Acid Deposition</a:t>
            </a:r>
          </a:p>
          <a:p>
            <a:pPr lvl="1"/>
            <a:r>
              <a:rPr lang="en-US"/>
              <a:t>pH and atmospheric acidity</a:t>
            </a:r>
          </a:p>
          <a:p>
            <a:pPr lvl="1"/>
            <a:r>
              <a:rPr lang="en-US"/>
              <a:t>aquatic effects</a:t>
            </a:r>
          </a:p>
          <a:p>
            <a:pPr lvl="1"/>
            <a:r>
              <a:rPr lang="en-US"/>
              <a:t>forest damage</a:t>
            </a:r>
          </a:p>
          <a:p>
            <a:pPr lvl="1"/>
            <a:r>
              <a:rPr lang="en-US"/>
              <a:t>buildings and monuments</a:t>
            </a:r>
          </a:p>
          <a:p>
            <a:pPr lvl="1"/>
            <a:r>
              <a:rPr lang="en-US"/>
              <a:t>visibility reduction</a:t>
            </a:r>
          </a:p>
        </p:txBody>
      </p:sp>
    </p:spTree>
  </p:cSld>
  <p:clrMapOvr>
    <a:masterClrMapping/>
  </p:clrMapOvr>
  <p:transition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>
            <p:ph type="title"/>
          </p:nvPr>
        </p:nvSpPr>
        <p:spPr>
          <a:xfrm>
            <a:off x="533400" y="1066800"/>
            <a:ext cx="8229600" cy="1295400"/>
          </a:xfrm>
          <a:noFill/>
          <a:ln/>
        </p:spPr>
        <p:txBody>
          <a:bodyPr/>
          <a:lstStyle/>
          <a:p>
            <a:r>
              <a:rPr lang="en-US"/>
              <a:t>Air Pollution Control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447800"/>
            <a:ext cx="8534400" cy="5715000"/>
          </a:xfrm>
          <a:noFill/>
          <a:ln/>
        </p:spPr>
        <p:txBody>
          <a:bodyPr/>
          <a:lstStyle/>
          <a:p>
            <a:r>
              <a:rPr lang="en-US" sz="2800"/>
              <a:t>Moving Pollution to Remote Areas</a:t>
            </a:r>
          </a:p>
          <a:p>
            <a:r>
              <a:rPr lang="en-US" sz="2800"/>
              <a:t>Particulate Removal</a:t>
            </a:r>
          </a:p>
          <a:p>
            <a:pPr lvl="1"/>
            <a:r>
              <a:rPr lang="en-US"/>
              <a:t>filters</a:t>
            </a:r>
          </a:p>
          <a:p>
            <a:r>
              <a:rPr lang="en-US" sz="2800"/>
              <a:t>Sulfur Removal</a:t>
            </a:r>
          </a:p>
          <a:p>
            <a:pPr lvl="1"/>
            <a:r>
              <a:rPr lang="en-US"/>
              <a:t>fuel switching and fuel cleaning</a:t>
            </a:r>
          </a:p>
          <a:p>
            <a:pPr lvl="1"/>
            <a:r>
              <a:rPr lang="en-US"/>
              <a:t>limestone injection/fluidized bed combustion</a:t>
            </a:r>
          </a:p>
          <a:p>
            <a:pPr lvl="1"/>
            <a:r>
              <a:rPr lang="en-US"/>
              <a:t>flue gas desulfurization</a:t>
            </a:r>
          </a:p>
          <a:p>
            <a:pPr lvl="1"/>
            <a:r>
              <a:rPr lang="en-US"/>
              <a:t>sulfur recovery processes</a:t>
            </a:r>
          </a:p>
          <a:p>
            <a:r>
              <a:rPr lang="en-US" sz="2800"/>
              <a:t>Nitrogen Oxide Control</a:t>
            </a:r>
          </a:p>
          <a:p>
            <a:r>
              <a:rPr lang="en-US" sz="2800"/>
              <a:t>Hydrocarbon Controls</a:t>
            </a:r>
            <a:endParaRPr lang="en-US"/>
          </a:p>
        </p:txBody>
      </p:sp>
    </p:spTree>
  </p:cSld>
  <p:clrMapOvr>
    <a:masterClrMapping/>
  </p:clrMapOvr>
  <p:transition>
    <p:cut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>
            <p:ph type="title"/>
          </p:nvPr>
        </p:nvSpPr>
        <p:spPr>
          <a:xfrm>
            <a:off x="533400" y="762000"/>
            <a:ext cx="8229600" cy="1524000"/>
          </a:xfrm>
          <a:noFill/>
          <a:ln/>
        </p:spPr>
        <p:txBody>
          <a:bodyPr/>
          <a:lstStyle/>
          <a:p>
            <a:r>
              <a:rPr lang="en-US"/>
              <a:t>Clean Air Legislation</a:t>
            </a:r>
            <a:br>
              <a:rPr lang="en-US"/>
            </a:br>
            <a:endParaRPr lang="en-US"/>
          </a:p>
        </p:txBody>
      </p:sp>
      <p:sp>
        <p:nvSpPr>
          <p:cNvPr id="202755" name="Rectangle 3"/>
          <p:cNvSpPr>
            <a:spLocks noChangeArrowheads="1"/>
          </p:cNvSpPr>
          <p:nvPr>
            <p:ph type="body" idx="1"/>
          </p:nvPr>
        </p:nvSpPr>
        <p:spPr>
          <a:xfrm>
            <a:off x="762000" y="1524000"/>
            <a:ext cx="8382000" cy="4953000"/>
          </a:xfrm>
          <a:noFill/>
          <a:ln/>
        </p:spPr>
        <p:txBody>
          <a:bodyPr/>
          <a:lstStyle/>
          <a:p>
            <a:r>
              <a:rPr lang="en-US" sz="2800"/>
              <a:t>Clean Air Act of 1963</a:t>
            </a:r>
          </a:p>
          <a:p>
            <a:r>
              <a:rPr lang="en-US" sz="2800"/>
              <a:t>Amendments of 1970</a:t>
            </a:r>
          </a:p>
          <a:p>
            <a:r>
              <a:rPr lang="en-US" sz="2800"/>
              <a:t>Amendments of 1990</a:t>
            </a:r>
          </a:p>
          <a:p>
            <a:pPr lvl="1"/>
            <a:r>
              <a:rPr lang="en-US"/>
              <a:t>Acid rain</a:t>
            </a:r>
          </a:p>
          <a:p>
            <a:pPr lvl="1"/>
            <a:r>
              <a:rPr lang="en-US"/>
              <a:t>Urban smog</a:t>
            </a:r>
          </a:p>
          <a:p>
            <a:pPr lvl="1"/>
            <a:r>
              <a:rPr lang="en-US"/>
              <a:t>Toxic air pollutants</a:t>
            </a:r>
          </a:p>
          <a:p>
            <a:pPr lvl="1"/>
            <a:r>
              <a:rPr lang="en-US"/>
              <a:t>Ozone protection</a:t>
            </a:r>
          </a:p>
          <a:p>
            <a:pPr lvl="1"/>
            <a:r>
              <a:rPr lang="en-US"/>
              <a:t>Marketing pollution rights</a:t>
            </a:r>
          </a:p>
          <a:p>
            <a:pPr lvl="1"/>
            <a:r>
              <a:rPr lang="en-US"/>
              <a:t>Toxic organic compounds</a:t>
            </a:r>
          </a:p>
          <a:p>
            <a:r>
              <a:rPr lang="en-US" sz="2800"/>
              <a:t>EPA</a:t>
            </a:r>
            <a:endParaRPr lang="en-US"/>
          </a:p>
        </p:txBody>
      </p:sp>
    </p:spTree>
  </p:cSld>
  <p:clrMapOvr>
    <a:masterClrMapping/>
  </p:clrMapOvr>
  <p:transition>
    <p:cut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>
            <p:ph type="title"/>
          </p:nvPr>
        </p:nvSpPr>
        <p:spPr>
          <a:xfrm>
            <a:off x="1600200" y="0"/>
            <a:ext cx="6324600" cy="4495800"/>
          </a:xfrm>
          <a:noFill/>
          <a:ln/>
        </p:spPr>
        <p:txBody>
          <a:bodyPr/>
          <a:lstStyle/>
          <a:p>
            <a:r>
              <a:rPr lang="en-US"/>
              <a:t>CHAPTER 19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WATER USE AND MANAGEMENT</a:t>
            </a:r>
          </a:p>
        </p:txBody>
      </p:sp>
      <p:sp>
        <p:nvSpPr>
          <p:cNvPr id="20377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181600"/>
            <a:ext cx="7772400" cy="9144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>
            <p:ph type="title"/>
          </p:nvPr>
        </p:nvSpPr>
        <p:spPr>
          <a:xfrm>
            <a:off x="609600" y="838200"/>
            <a:ext cx="8229600" cy="1219200"/>
          </a:xfrm>
          <a:noFill/>
          <a:ln/>
        </p:spPr>
        <p:txBody>
          <a:bodyPr/>
          <a:lstStyle/>
          <a:p>
            <a:r>
              <a:rPr lang="en-US"/>
              <a:t>Water Resources</a:t>
            </a:r>
            <a:br>
              <a:rPr lang="en-US"/>
            </a:br>
            <a:endParaRPr lang="en-US"/>
          </a:p>
        </p:txBody>
      </p:sp>
      <p:sp>
        <p:nvSpPr>
          <p:cNvPr id="204803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295400"/>
            <a:ext cx="9220200" cy="5257800"/>
          </a:xfrm>
          <a:noFill/>
          <a:ln/>
        </p:spPr>
        <p:txBody>
          <a:bodyPr/>
          <a:lstStyle/>
          <a:p>
            <a:r>
              <a:rPr lang="en-US" sz="2800"/>
              <a:t>Hydrologic Cycle</a:t>
            </a:r>
          </a:p>
          <a:p>
            <a:pPr lvl="1"/>
            <a:r>
              <a:rPr lang="en-US"/>
              <a:t>Evaporation/Sublimation</a:t>
            </a:r>
          </a:p>
          <a:p>
            <a:pPr lvl="1"/>
            <a:r>
              <a:rPr lang="en-US"/>
              <a:t>Saturation Point</a:t>
            </a:r>
          </a:p>
          <a:p>
            <a:pPr lvl="1"/>
            <a:r>
              <a:rPr lang="en-US"/>
              <a:t>Relative humidity</a:t>
            </a:r>
          </a:p>
          <a:p>
            <a:pPr lvl="1"/>
            <a:r>
              <a:rPr lang="en-US"/>
              <a:t>Condensation</a:t>
            </a:r>
          </a:p>
          <a:p>
            <a:pPr lvl="1"/>
            <a:r>
              <a:rPr lang="en-US"/>
              <a:t>Dew Point</a:t>
            </a:r>
          </a:p>
          <a:p>
            <a:r>
              <a:rPr lang="en-US" sz="2800"/>
              <a:t>Rainfall &amp; Topography</a:t>
            </a:r>
          </a:p>
          <a:p>
            <a:pPr lvl="1"/>
            <a:r>
              <a:rPr lang="en-US"/>
              <a:t>Rain Shadow</a:t>
            </a:r>
          </a:p>
          <a:p>
            <a:r>
              <a:rPr lang="en-US" sz="2800"/>
              <a:t>Desert Belts</a:t>
            </a:r>
          </a:p>
          <a:p>
            <a:r>
              <a:rPr lang="en-US" sz="2800"/>
              <a:t>Balancing the Water Budget</a:t>
            </a:r>
            <a:endParaRPr lang="en-US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>
            <p:ph type="title"/>
          </p:nvPr>
        </p:nvSpPr>
        <p:spPr>
          <a:xfrm>
            <a:off x="381000" y="-533400"/>
            <a:ext cx="8229600" cy="4876800"/>
          </a:xfrm>
          <a:noFill/>
          <a:ln/>
        </p:spPr>
        <p:txBody>
          <a:bodyPr/>
          <a:lstStyle/>
          <a:p>
            <a:r>
              <a:rPr lang="en-US"/>
              <a:t>CHAPTER 3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MATTER, ENERGY, AND LIFE</a:t>
            </a:r>
          </a:p>
        </p:txBody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867400"/>
            <a:ext cx="7772400" cy="2286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>
            <p:ph type="title"/>
          </p:nvPr>
        </p:nvSpPr>
        <p:spPr>
          <a:xfrm>
            <a:off x="533400" y="609600"/>
            <a:ext cx="8001000" cy="1524000"/>
          </a:xfrm>
          <a:noFill/>
          <a:ln/>
        </p:spPr>
        <p:txBody>
          <a:bodyPr/>
          <a:lstStyle/>
          <a:p>
            <a:r>
              <a:rPr lang="en-US"/>
              <a:t>Major Water Compartments</a:t>
            </a:r>
            <a:br>
              <a:rPr lang="en-US"/>
            </a:br>
            <a:endParaRPr lang="en-US"/>
          </a:p>
        </p:txBody>
      </p:sp>
      <p:sp>
        <p:nvSpPr>
          <p:cNvPr id="205827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1371600"/>
            <a:ext cx="8382000" cy="5486400"/>
          </a:xfrm>
          <a:noFill/>
          <a:ln/>
        </p:spPr>
        <p:txBody>
          <a:bodyPr/>
          <a:lstStyle/>
          <a:p>
            <a:r>
              <a:rPr lang="en-US" sz="2800"/>
              <a:t>Oceans</a:t>
            </a:r>
          </a:p>
          <a:p>
            <a:r>
              <a:rPr lang="en-US" sz="2800"/>
              <a:t>Glaciers, Ice, &amp; Snow</a:t>
            </a:r>
          </a:p>
          <a:p>
            <a:r>
              <a:rPr lang="en-US" sz="2800"/>
              <a:t>Ground Water</a:t>
            </a:r>
          </a:p>
          <a:p>
            <a:pPr lvl="1"/>
            <a:r>
              <a:rPr lang="en-US"/>
              <a:t>infiltration</a:t>
            </a:r>
          </a:p>
          <a:p>
            <a:pPr lvl="1"/>
            <a:r>
              <a:rPr lang="en-US"/>
              <a:t>water table</a:t>
            </a:r>
          </a:p>
          <a:p>
            <a:pPr lvl="1"/>
            <a:r>
              <a:rPr lang="en-US"/>
              <a:t>aquifers</a:t>
            </a:r>
          </a:p>
          <a:p>
            <a:r>
              <a:rPr lang="en-US" sz="2800"/>
              <a:t>Rivers and Streams</a:t>
            </a:r>
          </a:p>
          <a:p>
            <a:r>
              <a:rPr lang="en-US" sz="2800"/>
              <a:t>Lakes and Ponds</a:t>
            </a:r>
          </a:p>
          <a:p>
            <a:r>
              <a:rPr lang="en-US" sz="2800"/>
              <a:t>Wetlands</a:t>
            </a:r>
          </a:p>
          <a:p>
            <a:r>
              <a:rPr lang="en-US" sz="2800"/>
              <a:t>The Atmosphere</a:t>
            </a:r>
            <a:endParaRPr lang="en-US"/>
          </a:p>
        </p:txBody>
      </p:sp>
    </p:spTree>
  </p:cSld>
  <p:clrMapOvr>
    <a:masterClrMapping/>
  </p:clrMapOvr>
  <p:transition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>
            <p:ph type="title"/>
          </p:nvPr>
        </p:nvSpPr>
        <p:spPr>
          <a:xfrm>
            <a:off x="381000" y="762000"/>
            <a:ext cx="8534400" cy="1143000"/>
          </a:xfrm>
          <a:noFill/>
          <a:ln/>
        </p:spPr>
        <p:txBody>
          <a:bodyPr/>
          <a:lstStyle/>
          <a:p>
            <a:r>
              <a:rPr lang="en-US"/>
              <a:t>Water Availability and Use</a:t>
            </a:r>
            <a:br>
              <a:rPr lang="en-US"/>
            </a:br>
            <a:endParaRPr lang="en-US"/>
          </a:p>
        </p:txBody>
      </p:sp>
      <p:sp>
        <p:nvSpPr>
          <p:cNvPr id="20685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Water Supplies</a:t>
            </a:r>
          </a:p>
          <a:p>
            <a:r>
              <a:rPr lang="en-US"/>
              <a:t>Drought Cycles</a:t>
            </a:r>
          </a:p>
          <a:p>
            <a:r>
              <a:rPr lang="en-US"/>
              <a:t>Types of Water Use</a:t>
            </a:r>
          </a:p>
          <a:p>
            <a:pPr lvl="1"/>
            <a:r>
              <a:rPr lang="en-US"/>
              <a:t>Withdrawal</a:t>
            </a:r>
          </a:p>
          <a:p>
            <a:pPr lvl="1"/>
            <a:r>
              <a:rPr lang="en-US"/>
              <a:t>Consumption</a:t>
            </a:r>
          </a:p>
          <a:p>
            <a:pPr lvl="1"/>
            <a:r>
              <a:rPr lang="en-US"/>
              <a:t>Degradation</a:t>
            </a:r>
          </a:p>
          <a:p>
            <a:r>
              <a:rPr lang="en-US"/>
              <a:t>Quantities of Water Use</a:t>
            </a:r>
          </a:p>
          <a:p>
            <a:r>
              <a:rPr lang="en-US"/>
              <a:t>Use by Sector</a:t>
            </a:r>
          </a:p>
        </p:txBody>
      </p:sp>
    </p:spTree>
  </p:cSld>
  <p:clrMapOvr>
    <a:masterClrMapping/>
  </p:clrMapOvr>
  <p:transition>
    <p:cut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>
            <p:ph type="title"/>
          </p:nvPr>
        </p:nvSpPr>
        <p:spPr>
          <a:xfrm>
            <a:off x="381000" y="1143000"/>
            <a:ext cx="8534400" cy="1295400"/>
          </a:xfrm>
          <a:noFill/>
          <a:ln/>
        </p:spPr>
        <p:txBody>
          <a:bodyPr/>
          <a:lstStyle/>
          <a:p>
            <a:r>
              <a:rPr lang="en-US"/>
              <a:t>Freshwater Shortages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787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Scarce Resource</a:t>
            </a:r>
          </a:p>
          <a:p>
            <a:r>
              <a:rPr lang="en-US"/>
              <a:t>Depleting Groundwater</a:t>
            </a:r>
          </a:p>
          <a:p>
            <a:pPr lvl="1"/>
            <a:r>
              <a:rPr lang="en-US"/>
              <a:t>subsidence</a:t>
            </a:r>
          </a:p>
          <a:p>
            <a:pPr lvl="1"/>
            <a:r>
              <a:rPr lang="en-US"/>
              <a:t>sinkholes</a:t>
            </a:r>
          </a:p>
        </p:txBody>
      </p:sp>
    </p:spTree>
  </p:cSld>
  <p:clrMapOvr>
    <a:masterClrMapping/>
  </p:clrMapOvr>
  <p:transition>
    <p:cut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>
            <p:ph type="title"/>
          </p:nvPr>
        </p:nvSpPr>
        <p:spPr>
          <a:xfrm>
            <a:off x="685800" y="838200"/>
            <a:ext cx="8229600" cy="1066800"/>
          </a:xfrm>
          <a:noFill/>
          <a:ln/>
        </p:spPr>
        <p:txBody>
          <a:bodyPr/>
          <a:lstStyle/>
          <a:p>
            <a:r>
              <a:rPr lang="en-US"/>
              <a:t>Increasing Water Supplies</a:t>
            </a:r>
            <a:br>
              <a:rPr lang="en-US"/>
            </a:br>
            <a:endParaRPr lang="en-US"/>
          </a:p>
        </p:txBody>
      </p:sp>
      <p:sp>
        <p:nvSpPr>
          <p:cNvPr id="20889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Seeding Clouds &amp;Towing Icebergs</a:t>
            </a:r>
          </a:p>
          <a:p>
            <a:r>
              <a:rPr lang="en-US"/>
              <a:t>Desalination</a:t>
            </a:r>
          </a:p>
          <a:p>
            <a:r>
              <a:rPr lang="en-US"/>
              <a:t>Dams, Reservoirs, Canals, &amp; Aqueducts</a:t>
            </a:r>
          </a:p>
          <a:p>
            <a:r>
              <a:rPr lang="en-US"/>
              <a:t>Environmental Costs</a:t>
            </a:r>
          </a:p>
          <a:p>
            <a:pPr lvl="1"/>
            <a:r>
              <a:rPr lang="en-US"/>
              <a:t>Evaporation, Leakage, and Siltation</a:t>
            </a:r>
          </a:p>
          <a:p>
            <a:pPr lvl="1"/>
            <a:r>
              <a:rPr lang="en-US"/>
              <a:t>Loss of Free-Flowing Rivers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>
            <p:ph type="title"/>
          </p:nvPr>
        </p:nvSpPr>
        <p:spPr>
          <a:xfrm>
            <a:off x="533400" y="685800"/>
            <a:ext cx="8915400" cy="1371600"/>
          </a:xfrm>
          <a:noFill/>
          <a:ln/>
        </p:spPr>
        <p:txBody>
          <a:bodyPr/>
          <a:lstStyle/>
          <a:p>
            <a:r>
              <a:rPr lang="en-US"/>
              <a:t>Water Management &amp; Conservation</a:t>
            </a:r>
            <a:br>
              <a:rPr lang="en-US"/>
            </a:br>
            <a:endParaRPr lang="en-US"/>
          </a:p>
        </p:txBody>
      </p:sp>
      <p:sp>
        <p:nvSpPr>
          <p:cNvPr id="20992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Watershed Management</a:t>
            </a:r>
          </a:p>
          <a:p>
            <a:r>
              <a:rPr lang="en-US"/>
              <a:t>Domestic Conservation</a:t>
            </a:r>
          </a:p>
          <a:p>
            <a:r>
              <a:rPr lang="en-US"/>
              <a:t>Industrial and Agricultural Conservation</a:t>
            </a:r>
          </a:p>
          <a:p>
            <a:r>
              <a:rPr lang="en-US"/>
              <a:t>Price Mechanisms</a:t>
            </a:r>
          </a:p>
        </p:txBody>
      </p:sp>
    </p:spTree>
  </p:cSld>
  <p:clrMapOvr>
    <a:masterClrMapping/>
  </p:clrMapOvr>
  <p:transition>
    <p:cut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>
            <p:ph type="title"/>
          </p:nvPr>
        </p:nvSpPr>
        <p:spPr>
          <a:xfrm>
            <a:off x="1219200" y="609600"/>
            <a:ext cx="6477000" cy="3124200"/>
          </a:xfrm>
          <a:noFill/>
          <a:ln/>
        </p:spPr>
        <p:txBody>
          <a:bodyPr/>
          <a:lstStyle/>
          <a:p>
            <a:r>
              <a:rPr lang="en-US"/>
              <a:t>CHAPTER 20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WATER POLLUTION</a:t>
            </a:r>
          </a:p>
        </p:txBody>
      </p:sp>
      <p:sp>
        <p:nvSpPr>
          <p:cNvPr id="21094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715000"/>
            <a:ext cx="7772400" cy="3810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>
            <p:ph type="title"/>
          </p:nvPr>
        </p:nvSpPr>
        <p:spPr>
          <a:xfrm>
            <a:off x="838200" y="762000"/>
            <a:ext cx="7848600" cy="1371600"/>
          </a:xfrm>
          <a:noFill/>
          <a:ln/>
        </p:spPr>
        <p:txBody>
          <a:bodyPr/>
          <a:lstStyle/>
          <a:p>
            <a:r>
              <a:rPr lang="en-US"/>
              <a:t>Water Pollution</a:t>
            </a:r>
            <a:br>
              <a:rPr lang="en-US"/>
            </a:br>
            <a:endParaRPr lang="en-US"/>
          </a:p>
        </p:txBody>
      </p:sp>
      <p:sp>
        <p:nvSpPr>
          <p:cNvPr id="211971" name="Rectangle 3"/>
          <p:cNvSpPr>
            <a:spLocks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Point Sources</a:t>
            </a:r>
          </a:p>
          <a:p>
            <a:r>
              <a:rPr lang="en-US"/>
              <a:t>Non-point Sources</a:t>
            </a:r>
          </a:p>
          <a:p>
            <a:r>
              <a:rPr lang="en-US"/>
              <a:t>Atmospheric Deposition</a:t>
            </a:r>
          </a:p>
        </p:txBody>
      </p:sp>
    </p:spTree>
  </p:cSld>
  <p:clrMapOvr>
    <a:masterClrMapping/>
  </p:clrMapOvr>
  <p:transition>
    <p:cut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>
            <p:ph type="title"/>
          </p:nvPr>
        </p:nvSpPr>
        <p:spPr>
          <a:xfrm>
            <a:off x="0" y="914400"/>
            <a:ext cx="8915400" cy="838200"/>
          </a:xfrm>
          <a:noFill/>
          <a:ln/>
        </p:spPr>
        <p:txBody>
          <a:bodyPr/>
          <a:lstStyle/>
          <a:p>
            <a:r>
              <a:rPr lang="en-US"/>
              <a:t>Types and Effects of </a:t>
            </a:r>
            <a:br>
              <a:rPr lang="en-US"/>
            </a:br>
            <a:r>
              <a:rPr lang="en-US"/>
              <a:t>Water Pollution</a:t>
            </a:r>
            <a:br>
              <a:rPr lang="en-US"/>
            </a:br>
            <a:endParaRPr lang="en-US"/>
          </a:p>
        </p:txBody>
      </p:sp>
      <p:sp>
        <p:nvSpPr>
          <p:cNvPr id="212995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1524000"/>
            <a:ext cx="8686800" cy="5638800"/>
          </a:xfrm>
          <a:noFill/>
          <a:ln/>
        </p:spPr>
        <p:txBody>
          <a:bodyPr/>
          <a:lstStyle/>
          <a:p>
            <a:r>
              <a:rPr lang="en-US" sz="2800"/>
              <a:t>Infectious Agents</a:t>
            </a:r>
          </a:p>
          <a:p>
            <a:r>
              <a:rPr lang="en-US" sz="2800"/>
              <a:t>Oxygen-Demanding Wastes</a:t>
            </a:r>
          </a:p>
          <a:p>
            <a:r>
              <a:rPr lang="en-US" sz="2800"/>
              <a:t>Plant Nutrients &amp; Cultural Eutrophication</a:t>
            </a:r>
          </a:p>
          <a:p>
            <a:r>
              <a:rPr lang="en-US" sz="2800"/>
              <a:t>Toxic Inorganic Materials</a:t>
            </a:r>
          </a:p>
          <a:p>
            <a:pPr lvl="1"/>
            <a:r>
              <a:rPr lang="en-US"/>
              <a:t>Heavy Metals</a:t>
            </a:r>
          </a:p>
          <a:p>
            <a:pPr lvl="1"/>
            <a:r>
              <a:rPr lang="en-US"/>
              <a:t>Nonmetallic Salts	</a:t>
            </a:r>
          </a:p>
          <a:p>
            <a:pPr lvl="1"/>
            <a:r>
              <a:rPr lang="en-US"/>
              <a:t>Acids and Bases</a:t>
            </a:r>
          </a:p>
          <a:p>
            <a:r>
              <a:rPr lang="en-US" sz="2800"/>
              <a:t>Organic Chemicals</a:t>
            </a:r>
          </a:p>
          <a:p>
            <a:r>
              <a:rPr lang="en-US" sz="2800"/>
              <a:t>Sediments</a:t>
            </a:r>
          </a:p>
          <a:p>
            <a:r>
              <a:rPr lang="en-US" sz="2800"/>
              <a:t>Thermal Pollution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>
            <p:ph type="title"/>
          </p:nvPr>
        </p:nvSpPr>
        <p:spPr>
          <a:xfrm>
            <a:off x="1371600" y="7620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Water Quality Today</a:t>
            </a:r>
            <a:br>
              <a:rPr lang="en-US"/>
            </a:br>
            <a:endParaRPr lang="en-US"/>
          </a:p>
        </p:txBody>
      </p:sp>
      <p:sp>
        <p:nvSpPr>
          <p:cNvPr id="214019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1905000"/>
            <a:ext cx="6096000" cy="4953000"/>
          </a:xfrm>
          <a:noFill/>
          <a:ln/>
        </p:spPr>
        <p:txBody>
          <a:bodyPr/>
          <a:lstStyle/>
          <a:p>
            <a:r>
              <a:rPr lang="en-US"/>
              <a:t>Surface Water in the U.S. &amp; Canada</a:t>
            </a:r>
          </a:p>
          <a:p>
            <a:r>
              <a:rPr lang="en-US"/>
              <a:t>Surface Water in other Countries</a:t>
            </a:r>
          </a:p>
          <a:p>
            <a:r>
              <a:rPr lang="en-US"/>
              <a:t>Groundwater and Drinking Water Supplies</a:t>
            </a:r>
          </a:p>
          <a:p>
            <a:r>
              <a:rPr lang="en-US"/>
              <a:t>Ocean Pollution</a:t>
            </a:r>
          </a:p>
        </p:txBody>
      </p:sp>
    </p:spTree>
  </p:cSld>
  <p:clrMapOvr>
    <a:masterClrMapping/>
  </p:clrMapOvr>
  <p:transition>
    <p:cut/>
  </p:transition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>
            <p:ph type="title"/>
          </p:nvPr>
        </p:nvSpPr>
        <p:spPr>
          <a:xfrm>
            <a:off x="457200" y="762000"/>
            <a:ext cx="8458200" cy="1143000"/>
          </a:xfrm>
          <a:noFill/>
          <a:ln/>
        </p:spPr>
        <p:txBody>
          <a:bodyPr/>
          <a:lstStyle/>
          <a:p>
            <a:r>
              <a:rPr lang="en-US"/>
              <a:t>Water Pollution Control</a:t>
            </a:r>
            <a:br>
              <a:rPr lang="en-US"/>
            </a:br>
            <a:endParaRPr lang="en-US"/>
          </a:p>
        </p:txBody>
      </p:sp>
      <p:sp>
        <p:nvSpPr>
          <p:cNvPr id="215043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1828800"/>
            <a:ext cx="8077200" cy="4800600"/>
          </a:xfrm>
          <a:noFill/>
          <a:ln/>
        </p:spPr>
        <p:txBody>
          <a:bodyPr/>
          <a:lstStyle/>
          <a:p>
            <a:r>
              <a:rPr lang="en-US"/>
              <a:t>Source Reduction</a:t>
            </a:r>
          </a:p>
          <a:p>
            <a:r>
              <a:rPr lang="en-US"/>
              <a:t>Non-point Sources and Land Management</a:t>
            </a:r>
          </a:p>
          <a:p>
            <a:pPr lvl="1"/>
            <a:r>
              <a:rPr lang="en-US"/>
              <a:t>Agriculture</a:t>
            </a:r>
          </a:p>
          <a:p>
            <a:pPr lvl="1"/>
            <a:r>
              <a:rPr lang="en-US"/>
              <a:t>Urban runoff</a:t>
            </a:r>
          </a:p>
          <a:p>
            <a:pPr lvl="1"/>
            <a:r>
              <a:rPr lang="en-US"/>
              <a:t>Construction sites</a:t>
            </a:r>
          </a:p>
          <a:p>
            <a:pPr lvl="1"/>
            <a:r>
              <a:rPr lang="en-US"/>
              <a:t>Land disposal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ChangeArrowheads="1"/>
          </p:cNvSpPr>
          <p:nvPr>
            <p:ph type="title"/>
          </p:nvPr>
        </p:nvSpPr>
        <p:spPr>
          <a:xfrm>
            <a:off x="1828800" y="6096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From Atoms to Cells</a:t>
            </a:r>
            <a:br>
              <a:rPr lang="en-US"/>
            </a:br>
            <a:endParaRPr lang="en-US"/>
          </a:p>
        </p:txBody>
      </p:sp>
      <p:sp>
        <p:nvSpPr>
          <p:cNvPr id="62467" name="Rectangle 1027"/>
          <p:cNvSpPr>
            <a:spLocks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Atoms</a:t>
            </a:r>
          </a:p>
          <a:p>
            <a:pPr lvl="1"/>
            <a:r>
              <a:rPr lang="en-US"/>
              <a:t>ions</a:t>
            </a:r>
          </a:p>
          <a:p>
            <a:pPr lvl="1"/>
            <a:r>
              <a:rPr lang="en-US"/>
              <a:t>atomic number</a:t>
            </a:r>
          </a:p>
          <a:p>
            <a:r>
              <a:rPr lang="en-US"/>
              <a:t>Molecules</a:t>
            </a:r>
          </a:p>
          <a:p>
            <a:pPr lvl="1"/>
            <a:r>
              <a:rPr lang="en-US"/>
              <a:t>compound</a:t>
            </a:r>
          </a:p>
          <a:p>
            <a:r>
              <a:rPr lang="en-US"/>
              <a:t>Organic Compounds</a:t>
            </a:r>
          </a:p>
          <a:p>
            <a:pPr lvl="1"/>
            <a:r>
              <a:rPr lang="en-US"/>
              <a:t>carbon</a:t>
            </a:r>
          </a:p>
          <a:p>
            <a:r>
              <a:rPr lang="en-US"/>
              <a:t>Cells</a:t>
            </a:r>
          </a:p>
        </p:txBody>
      </p:sp>
    </p:spTree>
  </p:cSld>
  <p:clrMapOvr>
    <a:masterClrMapping/>
  </p:clrMapOvr>
  <p:transition>
    <p:cut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>
            <p:ph type="title"/>
          </p:nvPr>
        </p:nvSpPr>
        <p:spPr>
          <a:xfrm>
            <a:off x="2819400" y="381000"/>
            <a:ext cx="6096000" cy="15240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21606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Human Waste Disposal</a:t>
            </a:r>
          </a:p>
          <a:p>
            <a:pPr lvl="1"/>
            <a:r>
              <a:rPr lang="en-US"/>
              <a:t>Natural Processes</a:t>
            </a:r>
          </a:p>
          <a:p>
            <a:pPr lvl="1"/>
            <a:r>
              <a:rPr lang="en-US"/>
              <a:t>Municipal Sewage Treatment</a:t>
            </a:r>
          </a:p>
          <a:p>
            <a:pPr lvl="2"/>
            <a:r>
              <a:rPr lang="en-US"/>
              <a:t>Primary treatment</a:t>
            </a:r>
          </a:p>
          <a:p>
            <a:pPr lvl="2"/>
            <a:r>
              <a:rPr lang="en-US"/>
              <a:t>Secondary treatment</a:t>
            </a:r>
          </a:p>
          <a:p>
            <a:pPr lvl="2"/>
            <a:r>
              <a:rPr lang="en-US"/>
              <a:t>Tertiary treatment</a:t>
            </a:r>
          </a:p>
          <a:p>
            <a:pPr lvl="1"/>
            <a:r>
              <a:rPr lang="en-US"/>
              <a:t>Low-Cost Waste Treatment</a:t>
            </a:r>
          </a:p>
          <a:p>
            <a:pPr lvl="2"/>
            <a:r>
              <a:rPr lang="en-US"/>
              <a:t>effluent sewerage</a:t>
            </a:r>
          </a:p>
        </p:txBody>
      </p:sp>
    </p:spTree>
  </p:cSld>
  <p:clrMapOvr>
    <a:masterClrMapping/>
  </p:clrMapOvr>
  <p:transition>
    <p:cut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>
            <p:ph type="title"/>
          </p:nvPr>
        </p:nvSpPr>
        <p:spPr>
          <a:xfrm>
            <a:off x="533400" y="685800"/>
            <a:ext cx="8229600" cy="1371600"/>
          </a:xfrm>
          <a:noFill/>
          <a:ln/>
        </p:spPr>
        <p:txBody>
          <a:bodyPr/>
          <a:lstStyle/>
          <a:p>
            <a:r>
              <a:rPr lang="en-US"/>
              <a:t>Water Legislation</a:t>
            </a:r>
            <a:br>
              <a:rPr lang="en-US"/>
            </a:br>
            <a:endParaRPr lang="en-US"/>
          </a:p>
        </p:txBody>
      </p:sp>
      <p:sp>
        <p:nvSpPr>
          <p:cNvPr id="21709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Clean Water Act</a:t>
            </a:r>
          </a:p>
          <a:p>
            <a:r>
              <a:rPr lang="en-US"/>
              <a:t>Clean Water Act Reauthorization</a:t>
            </a:r>
          </a:p>
          <a:p>
            <a:r>
              <a:rPr lang="en-US"/>
              <a:t>Other Important Water Legislation</a:t>
            </a:r>
          </a:p>
          <a:p>
            <a:pPr lvl="1"/>
            <a:r>
              <a:rPr lang="en-US"/>
              <a:t>Safe Drinking Water Act</a:t>
            </a:r>
          </a:p>
          <a:p>
            <a:pPr lvl="1"/>
            <a:r>
              <a:rPr lang="en-US"/>
              <a:t>Superfund</a:t>
            </a:r>
          </a:p>
          <a:p>
            <a:pPr lvl="1"/>
            <a:r>
              <a:rPr lang="en-US"/>
              <a:t>Great lakes Water Quality Agreement</a:t>
            </a:r>
          </a:p>
        </p:txBody>
      </p:sp>
    </p:spTree>
  </p:cSld>
  <p:clrMapOvr>
    <a:masterClrMapping/>
  </p:clrMapOvr>
  <p:transition>
    <p:cut/>
  </p:transition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>
            <p:ph type="title"/>
          </p:nvPr>
        </p:nvSpPr>
        <p:spPr>
          <a:xfrm>
            <a:off x="990600" y="914400"/>
            <a:ext cx="6477000" cy="3124200"/>
          </a:xfrm>
          <a:noFill/>
          <a:ln/>
        </p:spPr>
        <p:txBody>
          <a:bodyPr/>
          <a:lstStyle/>
          <a:p>
            <a:r>
              <a:rPr lang="en-US"/>
              <a:t>	CHAPTER 21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	CONVENTIONAL 		ENERGY</a:t>
            </a:r>
          </a:p>
        </p:txBody>
      </p:sp>
      <p:sp>
        <p:nvSpPr>
          <p:cNvPr id="21811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953000"/>
            <a:ext cx="7772400" cy="11430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>
            <p:ph type="title"/>
          </p:nvPr>
        </p:nvSpPr>
        <p:spPr>
          <a:xfrm>
            <a:off x="457200" y="1143000"/>
            <a:ext cx="8229600" cy="1295400"/>
          </a:xfrm>
          <a:noFill/>
          <a:ln/>
        </p:spPr>
        <p:txBody>
          <a:bodyPr/>
          <a:lstStyle/>
          <a:p>
            <a:r>
              <a:rPr lang="en-US"/>
              <a:t>Energy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913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600200"/>
            <a:ext cx="8077200" cy="5486400"/>
          </a:xfrm>
          <a:noFill/>
          <a:ln/>
        </p:spPr>
        <p:txBody>
          <a:bodyPr/>
          <a:lstStyle/>
          <a:p>
            <a:r>
              <a:rPr lang="en-US"/>
              <a:t>A Brief History</a:t>
            </a:r>
          </a:p>
          <a:p>
            <a:r>
              <a:rPr lang="en-US"/>
              <a:t>Current Energy Sources</a:t>
            </a:r>
          </a:p>
          <a:p>
            <a:pPr lvl="1"/>
            <a:r>
              <a:rPr lang="en-US"/>
              <a:t>Fossil fuels</a:t>
            </a:r>
          </a:p>
          <a:p>
            <a:pPr lvl="1"/>
            <a:r>
              <a:rPr lang="en-US"/>
              <a:t>Nuclear power</a:t>
            </a:r>
          </a:p>
          <a:p>
            <a:pPr lvl="1"/>
            <a:r>
              <a:rPr lang="en-US"/>
              <a:t>Hydroelectric</a:t>
            </a:r>
          </a:p>
          <a:p>
            <a:pPr lvl="1"/>
            <a:r>
              <a:rPr lang="en-US"/>
              <a:t>Solar</a:t>
            </a:r>
          </a:p>
          <a:p>
            <a:r>
              <a:rPr lang="en-US"/>
              <a:t>Per Capita Consumption</a:t>
            </a:r>
          </a:p>
          <a:p>
            <a:r>
              <a:rPr lang="en-US"/>
              <a:t>Energy Use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>
            <p:ph type="title"/>
          </p:nvPr>
        </p:nvSpPr>
        <p:spPr>
          <a:xfrm>
            <a:off x="457200" y="1066800"/>
            <a:ext cx="8229600" cy="1371600"/>
          </a:xfrm>
          <a:noFill/>
          <a:ln/>
        </p:spPr>
        <p:txBody>
          <a:bodyPr/>
          <a:lstStyle/>
          <a:p>
            <a:r>
              <a:rPr lang="en-US"/>
              <a:t>Coal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2016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Coal Resources and Reserves</a:t>
            </a:r>
          </a:p>
          <a:p>
            <a:r>
              <a:rPr lang="en-US"/>
              <a:t>Mining</a:t>
            </a:r>
          </a:p>
          <a:p>
            <a:r>
              <a:rPr lang="en-US"/>
              <a:t>Air Pollution</a:t>
            </a:r>
          </a:p>
        </p:txBody>
      </p:sp>
    </p:spTree>
  </p:cSld>
  <p:clrMapOvr>
    <a:masterClrMapping/>
  </p:clrMapOvr>
  <p:transition>
    <p:cut/>
  </p:transition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>
            <p:ph type="title"/>
          </p:nvPr>
        </p:nvSpPr>
        <p:spPr>
          <a:xfrm>
            <a:off x="304800" y="1143000"/>
            <a:ext cx="8610600" cy="1066800"/>
          </a:xfrm>
          <a:noFill/>
          <a:ln/>
        </p:spPr>
        <p:txBody>
          <a:bodyPr/>
          <a:lstStyle/>
          <a:p>
            <a:r>
              <a:rPr lang="en-US"/>
              <a:t>Oil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21187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Oil Resources and Reserves</a:t>
            </a:r>
          </a:p>
          <a:p>
            <a:r>
              <a:rPr lang="en-US"/>
              <a:t>Oil Imports and Domestic Supplies</a:t>
            </a:r>
          </a:p>
          <a:p>
            <a:r>
              <a:rPr lang="en-US"/>
              <a:t>Oil Shales and Tar Sands</a:t>
            </a:r>
          </a:p>
        </p:txBody>
      </p:sp>
    </p:spTree>
  </p:cSld>
  <p:clrMapOvr>
    <a:masterClrMapping/>
  </p:clrMapOvr>
  <p:transition>
    <p:cut/>
  </p:transition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>
            <p:ph type="title"/>
          </p:nvPr>
        </p:nvSpPr>
        <p:spPr>
          <a:xfrm>
            <a:off x="304800" y="685800"/>
            <a:ext cx="8534400" cy="1295400"/>
          </a:xfrm>
          <a:noFill/>
          <a:ln/>
        </p:spPr>
        <p:txBody>
          <a:bodyPr/>
          <a:lstStyle/>
          <a:p>
            <a:r>
              <a:rPr lang="en-US"/>
              <a:t>Natural Gas</a:t>
            </a:r>
            <a:br>
              <a:rPr lang="en-US"/>
            </a:br>
            <a:endParaRPr lang="en-US"/>
          </a:p>
        </p:txBody>
      </p:sp>
      <p:sp>
        <p:nvSpPr>
          <p:cNvPr id="22221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Natural Gas Resources and Reserves</a:t>
            </a:r>
          </a:p>
          <a:p>
            <a:r>
              <a:rPr lang="en-US"/>
              <a:t>Unconventional Gas Sources</a:t>
            </a:r>
          </a:p>
          <a:p>
            <a:pPr lvl="1"/>
            <a:r>
              <a:rPr lang="en-US"/>
              <a:t>Methane hydrate</a:t>
            </a:r>
          </a:p>
        </p:txBody>
      </p:sp>
    </p:spTree>
  </p:cSld>
  <p:clrMapOvr>
    <a:masterClrMapping/>
  </p:clrMapOvr>
  <p:transition>
    <p:cut/>
  </p:transition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>
            <p:ph type="title"/>
          </p:nvPr>
        </p:nvSpPr>
        <p:spPr>
          <a:xfrm>
            <a:off x="304800" y="762000"/>
            <a:ext cx="8458200" cy="1371600"/>
          </a:xfrm>
          <a:noFill/>
          <a:ln/>
        </p:spPr>
        <p:txBody>
          <a:bodyPr/>
          <a:lstStyle/>
          <a:p>
            <a:r>
              <a:rPr lang="en-US"/>
              <a:t>Nuclear Power</a:t>
            </a:r>
            <a:br>
              <a:rPr lang="en-US"/>
            </a:br>
            <a:endParaRPr lang="en-US"/>
          </a:p>
        </p:txBody>
      </p:sp>
      <p:sp>
        <p:nvSpPr>
          <p:cNvPr id="22323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Nuclear Reactors:  How They Work?</a:t>
            </a:r>
          </a:p>
          <a:p>
            <a:r>
              <a:rPr lang="en-US"/>
              <a:t>Types of Reactors</a:t>
            </a:r>
          </a:p>
          <a:p>
            <a:r>
              <a:rPr lang="en-US"/>
              <a:t>Alternative Reactor Designs</a:t>
            </a:r>
          </a:p>
          <a:p>
            <a:r>
              <a:rPr lang="en-US"/>
              <a:t>Breeder Reactors</a:t>
            </a:r>
          </a:p>
        </p:txBody>
      </p:sp>
    </p:spTree>
  </p:cSld>
  <p:clrMapOvr>
    <a:masterClrMapping/>
  </p:clrMapOvr>
  <p:transition>
    <p:cut/>
  </p:transition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>
            <p:ph type="title"/>
          </p:nvPr>
        </p:nvSpPr>
        <p:spPr>
          <a:xfrm>
            <a:off x="685800" y="685800"/>
            <a:ext cx="8229600" cy="1219200"/>
          </a:xfrm>
          <a:noFill/>
          <a:ln/>
        </p:spPr>
        <p:txBody>
          <a:bodyPr/>
          <a:lstStyle/>
          <a:p>
            <a:r>
              <a:rPr lang="en-US"/>
              <a:t>Radioactive Waste Management</a:t>
            </a:r>
            <a:br>
              <a:rPr lang="en-US"/>
            </a:br>
            <a:endParaRPr lang="en-US"/>
          </a:p>
        </p:txBody>
      </p:sp>
      <p:sp>
        <p:nvSpPr>
          <p:cNvPr id="22425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Ocean Dumping </a:t>
            </a:r>
          </a:p>
          <a:p>
            <a:r>
              <a:rPr lang="en-US"/>
              <a:t>Land Disposal</a:t>
            </a:r>
          </a:p>
          <a:p>
            <a:pPr lvl="1"/>
            <a:r>
              <a:rPr lang="en-US"/>
              <a:t>high-level waste repository</a:t>
            </a:r>
          </a:p>
          <a:p>
            <a:pPr lvl="1"/>
            <a:r>
              <a:rPr lang="en-US"/>
              <a:t>monitored, retrievable storage</a:t>
            </a:r>
          </a:p>
          <a:p>
            <a:r>
              <a:rPr lang="en-US"/>
              <a:t>Decommissioning Old Nuclear Plants</a:t>
            </a:r>
          </a:p>
        </p:txBody>
      </p:sp>
    </p:spTree>
  </p:cSld>
  <p:clrMapOvr>
    <a:masterClrMapping/>
  </p:clrMapOvr>
  <p:transition>
    <p:cut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>
            <p:ph type="title"/>
          </p:nvPr>
        </p:nvSpPr>
        <p:spPr>
          <a:xfrm>
            <a:off x="609600" y="1219200"/>
            <a:ext cx="8229600" cy="1219200"/>
          </a:xfrm>
          <a:noFill/>
          <a:ln/>
        </p:spPr>
        <p:txBody>
          <a:bodyPr/>
          <a:lstStyle/>
          <a:p>
            <a:r>
              <a:rPr lang="en-US"/>
              <a:t>Changing Fortunes of Nuclear Power</a:t>
            </a:r>
            <a:br>
              <a:rPr lang="en-US"/>
            </a:br>
            <a:endParaRPr lang="en-US"/>
          </a:p>
        </p:txBody>
      </p:sp>
      <p:sp>
        <p:nvSpPr>
          <p:cNvPr id="225283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24384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Changing Public Opinion</a:t>
            </a:r>
          </a:p>
          <a:p>
            <a:r>
              <a:rPr lang="en-US"/>
              <a:t>Nuclear Fusion</a:t>
            </a:r>
          </a:p>
          <a:p>
            <a:pPr lvl="1"/>
            <a:r>
              <a:rPr lang="en-US"/>
              <a:t>Magnetic confinement</a:t>
            </a:r>
          </a:p>
          <a:p>
            <a:pPr lvl="1"/>
            <a:r>
              <a:rPr lang="en-US"/>
              <a:t>Inertial confinement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050"/>
          <p:cNvSpPr>
            <a:spLocks noChangeArrowheads="1"/>
          </p:cNvSpPr>
          <p:nvPr>
            <p:ph type="title"/>
          </p:nvPr>
        </p:nvSpPr>
        <p:spPr>
          <a:xfrm>
            <a:off x="457200" y="609600"/>
            <a:ext cx="8458200" cy="1447800"/>
          </a:xfrm>
          <a:noFill/>
          <a:ln/>
        </p:spPr>
        <p:txBody>
          <a:bodyPr/>
          <a:lstStyle/>
          <a:p>
            <a:r>
              <a:rPr lang="en-US"/>
              <a:t>Energy Types and Qualities</a:t>
            </a:r>
            <a:br>
              <a:rPr lang="en-US"/>
            </a:br>
            <a:endParaRPr lang="en-US"/>
          </a:p>
        </p:txBody>
      </p:sp>
      <p:sp>
        <p:nvSpPr>
          <p:cNvPr id="63491" name="Rectangle 2051"/>
          <p:cNvSpPr>
            <a:spLocks noChangeArrowheads="1"/>
          </p:cNvSpPr>
          <p:nvPr>
            <p:ph type="body" idx="1"/>
          </p:nvPr>
        </p:nvSpPr>
        <p:spPr>
          <a:xfrm>
            <a:off x="990600" y="1676400"/>
            <a:ext cx="7924800" cy="5181600"/>
          </a:xfrm>
          <a:noFill/>
          <a:ln/>
        </p:spPr>
        <p:txBody>
          <a:bodyPr/>
          <a:lstStyle/>
          <a:p>
            <a:r>
              <a:rPr lang="en-US"/>
              <a:t>Kinetic Energy</a:t>
            </a:r>
          </a:p>
          <a:p>
            <a:pPr lvl="1"/>
            <a:r>
              <a:rPr lang="en-US"/>
              <a:t>heat</a:t>
            </a:r>
          </a:p>
          <a:p>
            <a:pPr lvl="1"/>
            <a:r>
              <a:rPr lang="en-US"/>
              <a:t>temperature</a:t>
            </a:r>
          </a:p>
          <a:p>
            <a:r>
              <a:rPr lang="en-US"/>
              <a:t>Potential Energy</a:t>
            </a:r>
          </a:p>
          <a:p>
            <a:r>
              <a:rPr lang="en-US"/>
              <a:t>Chemical Energy</a:t>
            </a:r>
          </a:p>
          <a:p>
            <a:r>
              <a:rPr lang="en-US"/>
              <a:t>Conservation of Matter</a:t>
            </a:r>
          </a:p>
          <a:p>
            <a:r>
              <a:rPr lang="en-US"/>
              <a:t>Thermodynamics</a:t>
            </a:r>
          </a:p>
          <a:p>
            <a:pPr lvl="1"/>
            <a:r>
              <a:rPr lang="en-US" sz="3000"/>
              <a:t>1st law</a:t>
            </a:r>
          </a:p>
          <a:p>
            <a:pPr lvl="1"/>
            <a:r>
              <a:rPr lang="en-US" sz="3000"/>
              <a:t>2nd law</a:t>
            </a:r>
            <a:endParaRPr lang="en-US"/>
          </a:p>
        </p:txBody>
      </p:sp>
    </p:spTree>
  </p:cSld>
  <p:clrMapOvr>
    <a:masterClrMapping/>
  </p:clrMapOvr>
  <p:transition>
    <p:cut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>
            <p:ph type="title"/>
          </p:nvPr>
        </p:nvSpPr>
        <p:spPr>
          <a:xfrm>
            <a:off x="1981200" y="838200"/>
            <a:ext cx="5943600" cy="3429000"/>
          </a:xfrm>
          <a:noFill/>
          <a:ln/>
        </p:spPr>
        <p:txBody>
          <a:bodyPr/>
          <a:lstStyle/>
          <a:p>
            <a:r>
              <a:rPr lang="en-US" b="1"/>
              <a:t>CHAPTER 22</a:t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>SUSTAINABLE ENERGY</a:t>
            </a:r>
            <a:endParaRPr lang="en-US"/>
          </a:p>
        </p:txBody>
      </p:sp>
      <p:sp>
        <p:nvSpPr>
          <p:cNvPr id="22630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715000"/>
            <a:ext cx="7772400" cy="3810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>
            <p:ph type="title"/>
          </p:nvPr>
        </p:nvSpPr>
        <p:spPr>
          <a:xfrm>
            <a:off x="609600" y="1066800"/>
            <a:ext cx="8305800" cy="1143000"/>
          </a:xfrm>
          <a:noFill/>
          <a:ln/>
        </p:spPr>
        <p:txBody>
          <a:bodyPr/>
          <a:lstStyle/>
          <a:p>
            <a:r>
              <a:rPr lang="en-US"/>
              <a:t>Conservation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2733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Utilization Efficiencies</a:t>
            </a:r>
          </a:p>
          <a:p>
            <a:r>
              <a:rPr lang="en-US"/>
              <a:t>Energy Conversion Efficiencies</a:t>
            </a:r>
          </a:p>
          <a:p>
            <a:pPr lvl="1"/>
            <a:r>
              <a:rPr lang="en-US"/>
              <a:t>net energy yield</a:t>
            </a:r>
          </a:p>
          <a:p>
            <a:r>
              <a:rPr lang="en-US"/>
              <a:t>Negawatt programs</a:t>
            </a:r>
          </a:p>
          <a:p>
            <a:r>
              <a:rPr lang="en-US"/>
              <a:t>Co-generation</a:t>
            </a:r>
          </a:p>
        </p:txBody>
      </p:sp>
    </p:spTree>
  </p:cSld>
  <p:clrMapOvr>
    <a:masterClrMapping/>
  </p:clrMapOvr>
  <p:transition>
    <p:cut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>
            <p:ph type="title"/>
          </p:nvPr>
        </p:nvSpPr>
        <p:spPr>
          <a:xfrm>
            <a:off x="228600" y="838200"/>
            <a:ext cx="8610600" cy="1219200"/>
          </a:xfrm>
          <a:noFill/>
          <a:ln/>
        </p:spPr>
        <p:txBody>
          <a:bodyPr/>
          <a:lstStyle/>
          <a:p>
            <a:r>
              <a:rPr lang="en-US"/>
              <a:t>Tapping Solar Energy</a:t>
            </a:r>
            <a:br>
              <a:rPr lang="en-US"/>
            </a:br>
            <a:endParaRPr lang="en-US"/>
          </a:p>
        </p:txBody>
      </p:sp>
      <p:sp>
        <p:nvSpPr>
          <p:cNvPr id="22835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Vast Resource</a:t>
            </a:r>
          </a:p>
          <a:p>
            <a:r>
              <a:rPr lang="en-US"/>
              <a:t>Passive Solar Heat</a:t>
            </a:r>
          </a:p>
          <a:p>
            <a:r>
              <a:rPr lang="en-US"/>
              <a:t>Active Solar Heat</a:t>
            </a:r>
          </a:p>
          <a:p>
            <a:pPr lvl="1"/>
            <a:r>
              <a:rPr lang="en-US"/>
              <a:t>Eutectic Chemicals</a:t>
            </a:r>
          </a:p>
        </p:txBody>
      </p:sp>
    </p:spTree>
  </p:cSld>
  <p:clrMapOvr>
    <a:masterClrMapping/>
  </p:clrMapOvr>
  <p:transition>
    <p:cut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>
            <p:ph type="title"/>
          </p:nvPr>
        </p:nvSpPr>
        <p:spPr>
          <a:xfrm>
            <a:off x="228600" y="762000"/>
            <a:ext cx="8915400" cy="1295400"/>
          </a:xfrm>
          <a:noFill/>
          <a:ln/>
        </p:spPr>
        <p:txBody>
          <a:bodyPr/>
          <a:lstStyle/>
          <a:p>
            <a:r>
              <a:rPr lang="en-US"/>
              <a:t>High-Temperature Solar Energy</a:t>
            </a:r>
            <a:br>
              <a:rPr lang="en-US"/>
            </a:br>
            <a:endParaRPr lang="en-US"/>
          </a:p>
        </p:txBody>
      </p:sp>
      <p:sp>
        <p:nvSpPr>
          <p:cNvPr id="22937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Solar Cookers</a:t>
            </a:r>
          </a:p>
          <a:p>
            <a:r>
              <a:rPr lang="en-US"/>
              <a:t>Promoting Renewable Energy</a:t>
            </a:r>
          </a:p>
          <a:p>
            <a:r>
              <a:rPr lang="en-US"/>
              <a:t>Photovaltaic Solar Energy</a:t>
            </a:r>
          </a:p>
          <a:p>
            <a:pPr lvl="1"/>
            <a:r>
              <a:rPr lang="en-US"/>
              <a:t>Photovoltaic Cells</a:t>
            </a:r>
          </a:p>
          <a:p>
            <a:r>
              <a:rPr lang="en-US"/>
              <a:t>Storing Electrical Energy</a:t>
            </a:r>
          </a:p>
        </p:txBody>
      </p:sp>
    </p:spTree>
  </p:cSld>
  <p:clrMapOvr>
    <a:masterClrMapping/>
  </p:clrMapOvr>
  <p:transition>
    <p:cut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>
            <p:ph type="title"/>
          </p:nvPr>
        </p:nvSpPr>
        <p:spPr>
          <a:xfrm>
            <a:off x="762000" y="762000"/>
            <a:ext cx="8001000" cy="1219200"/>
          </a:xfrm>
          <a:noFill/>
          <a:ln/>
        </p:spPr>
        <p:txBody>
          <a:bodyPr/>
          <a:lstStyle/>
          <a:p>
            <a:r>
              <a:rPr lang="en-US"/>
              <a:t>Energy from Biomass</a:t>
            </a:r>
            <a:br>
              <a:rPr lang="en-US"/>
            </a:br>
            <a:endParaRPr lang="en-US"/>
          </a:p>
        </p:txBody>
      </p:sp>
      <p:sp>
        <p:nvSpPr>
          <p:cNvPr id="23040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Burning Biomass</a:t>
            </a:r>
          </a:p>
          <a:p>
            <a:r>
              <a:rPr lang="en-US"/>
              <a:t>Fuelwood crisis in LDCs</a:t>
            </a:r>
          </a:p>
          <a:p>
            <a:r>
              <a:rPr lang="en-US"/>
              <a:t>Dung and Methane as Fuels</a:t>
            </a:r>
          </a:p>
          <a:p>
            <a:r>
              <a:rPr lang="en-US"/>
              <a:t>Alcohol from Biomass</a:t>
            </a:r>
          </a:p>
          <a:p>
            <a:pPr lvl="1"/>
            <a:r>
              <a:rPr lang="en-US"/>
              <a:t>gasohol</a:t>
            </a:r>
          </a:p>
          <a:p>
            <a:r>
              <a:rPr lang="en-US"/>
              <a:t>Crop Residues, Energy Crops and Peat</a:t>
            </a:r>
          </a:p>
        </p:txBody>
      </p:sp>
    </p:spTree>
  </p:cSld>
  <p:clrMapOvr>
    <a:masterClrMapping/>
  </p:clrMapOvr>
  <p:transition>
    <p:cut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>
            <p:ph type="title"/>
          </p:nvPr>
        </p:nvSpPr>
        <p:spPr>
          <a:xfrm>
            <a:off x="762000" y="1066800"/>
            <a:ext cx="8077200" cy="914400"/>
          </a:xfrm>
          <a:noFill/>
          <a:ln/>
        </p:spPr>
        <p:txBody>
          <a:bodyPr/>
          <a:lstStyle/>
          <a:p>
            <a:r>
              <a:rPr lang="en-US"/>
              <a:t>Energy from the Earth’s Forces</a:t>
            </a:r>
            <a:br>
              <a:rPr lang="en-US"/>
            </a:br>
            <a:endParaRPr lang="en-US"/>
          </a:p>
        </p:txBody>
      </p:sp>
      <p:sp>
        <p:nvSpPr>
          <p:cNvPr id="231427" name="Rectangle 3"/>
          <p:cNvSpPr>
            <a:spLocks noChangeArrowheads="1"/>
          </p:cNvSpPr>
          <p:nvPr>
            <p:ph type="body" idx="1"/>
          </p:nvPr>
        </p:nvSpPr>
        <p:spPr>
          <a:xfrm>
            <a:off x="381000" y="1676400"/>
            <a:ext cx="8153400" cy="5410200"/>
          </a:xfrm>
          <a:noFill/>
          <a:ln/>
        </p:spPr>
        <p:txBody>
          <a:bodyPr/>
          <a:lstStyle/>
          <a:p>
            <a:r>
              <a:rPr lang="en-US"/>
              <a:t>Hydropower</a:t>
            </a:r>
          </a:p>
          <a:p>
            <a:pPr lvl="1"/>
            <a:r>
              <a:rPr lang="en-US"/>
              <a:t>Dams and Hydro Generators</a:t>
            </a:r>
          </a:p>
          <a:p>
            <a:r>
              <a:rPr lang="en-US"/>
              <a:t>Wind Energy</a:t>
            </a:r>
          </a:p>
          <a:p>
            <a:pPr lvl="1"/>
            <a:r>
              <a:rPr lang="en-US"/>
              <a:t>Wind Farms</a:t>
            </a:r>
          </a:p>
          <a:p>
            <a:r>
              <a:rPr lang="en-US"/>
              <a:t>Geothermal Energy</a:t>
            </a:r>
          </a:p>
          <a:p>
            <a:r>
              <a:rPr lang="en-US"/>
              <a:t>Tidal and Wave Energy</a:t>
            </a:r>
          </a:p>
          <a:p>
            <a:pPr lvl="1"/>
            <a:r>
              <a:rPr lang="en-US"/>
              <a:t>Tidal Stations</a:t>
            </a:r>
          </a:p>
          <a:p>
            <a:r>
              <a:rPr lang="en-US"/>
              <a:t>Ocean Thermal Electric Conversion</a:t>
            </a:r>
          </a:p>
        </p:txBody>
      </p:sp>
    </p:spTree>
  </p:cSld>
  <p:clrMapOvr>
    <a:masterClrMapping/>
  </p:clrMapOvr>
  <p:transition>
    <p:cut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>
            <p:ph type="title"/>
          </p:nvPr>
        </p:nvSpPr>
        <p:spPr>
          <a:xfrm>
            <a:off x="1676400" y="381000"/>
            <a:ext cx="6096000" cy="4419600"/>
          </a:xfrm>
          <a:noFill/>
          <a:ln/>
        </p:spPr>
        <p:txBody>
          <a:bodyPr/>
          <a:lstStyle/>
          <a:p>
            <a:r>
              <a:rPr lang="en-US" b="1"/>
              <a:t>CHAPTER 23</a:t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>SOLID, TOXIC AND HAZARDOUS WASTE</a:t>
            </a:r>
            <a:endParaRPr lang="en-US"/>
          </a:p>
        </p:txBody>
      </p:sp>
      <p:sp>
        <p:nvSpPr>
          <p:cNvPr id="23245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876800"/>
            <a:ext cx="7772400" cy="1219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>
            <p:ph type="title"/>
          </p:nvPr>
        </p:nvSpPr>
        <p:spPr>
          <a:xfrm>
            <a:off x="1676400" y="7620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Solid Waste </a:t>
            </a:r>
            <a:br>
              <a:rPr lang="en-US"/>
            </a:br>
            <a:endParaRPr lang="en-US"/>
          </a:p>
        </p:txBody>
      </p:sp>
      <p:sp>
        <p:nvSpPr>
          <p:cNvPr id="233475" name="Rectangle 3"/>
          <p:cNvSpPr>
            <a:spLocks noChangeArrowheads="1"/>
          </p:cNvSpPr>
          <p:nvPr>
            <p:ph type="body" idx="1"/>
          </p:nvPr>
        </p:nvSpPr>
        <p:spPr>
          <a:xfrm>
            <a:off x="1143000" y="1752600"/>
            <a:ext cx="6096000" cy="4800600"/>
          </a:xfrm>
          <a:noFill/>
          <a:ln/>
        </p:spPr>
        <p:txBody>
          <a:bodyPr/>
          <a:lstStyle/>
          <a:p>
            <a:r>
              <a:rPr lang="en-US"/>
              <a:t>Waste Stream</a:t>
            </a:r>
          </a:p>
          <a:p>
            <a:pPr lvl="1"/>
            <a:r>
              <a:rPr lang="en-US"/>
              <a:t>Paper, 38%</a:t>
            </a:r>
          </a:p>
          <a:p>
            <a:pPr lvl="1"/>
            <a:r>
              <a:rPr lang="en-US"/>
              <a:t>Yard waste, 17%</a:t>
            </a:r>
          </a:p>
          <a:p>
            <a:pPr lvl="1"/>
            <a:r>
              <a:rPr lang="en-US"/>
              <a:t>Metals, 8%</a:t>
            </a:r>
          </a:p>
          <a:p>
            <a:pPr lvl="1"/>
            <a:r>
              <a:rPr lang="en-US"/>
              <a:t>Plastics, 8%</a:t>
            </a:r>
          </a:p>
          <a:p>
            <a:pPr lvl="1"/>
            <a:r>
              <a:rPr lang="en-US"/>
              <a:t>Glass, 7%</a:t>
            </a:r>
          </a:p>
          <a:p>
            <a:pPr lvl="1"/>
            <a:r>
              <a:rPr lang="en-US"/>
              <a:t>Food, 7%</a:t>
            </a:r>
          </a:p>
          <a:p>
            <a:pPr lvl="1"/>
            <a:r>
              <a:rPr lang="en-US"/>
              <a:t>Miscellaneous, 14%</a:t>
            </a:r>
          </a:p>
        </p:txBody>
      </p:sp>
    </p:spTree>
  </p:cSld>
  <p:clrMapOvr>
    <a:masterClrMapping/>
  </p:clrMapOvr>
  <p:transition>
    <p:cut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>
            <p:ph type="title"/>
          </p:nvPr>
        </p:nvSpPr>
        <p:spPr>
          <a:xfrm>
            <a:off x="457200" y="762000"/>
            <a:ext cx="8458200" cy="1447800"/>
          </a:xfrm>
          <a:noFill/>
          <a:ln/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Waste Disposal Methods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34499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1600200"/>
            <a:ext cx="8001000" cy="4953000"/>
          </a:xfrm>
          <a:noFill/>
          <a:ln/>
        </p:spPr>
        <p:txBody>
          <a:bodyPr/>
          <a:lstStyle/>
          <a:p>
            <a:r>
              <a:rPr lang="en-US"/>
              <a:t>Open Dumps</a:t>
            </a:r>
          </a:p>
          <a:p>
            <a:r>
              <a:rPr lang="en-US"/>
              <a:t>Ocean Dumpings</a:t>
            </a:r>
          </a:p>
          <a:p>
            <a:r>
              <a:rPr lang="en-US"/>
              <a:t>Landfills</a:t>
            </a:r>
          </a:p>
          <a:p>
            <a:r>
              <a:rPr lang="en-US"/>
              <a:t>Export Waste</a:t>
            </a:r>
          </a:p>
          <a:p>
            <a:r>
              <a:rPr lang="en-US"/>
              <a:t>Incineration and Resource Recovery</a:t>
            </a:r>
          </a:p>
          <a:p>
            <a:pPr lvl="1"/>
            <a:r>
              <a:rPr lang="en-US"/>
              <a:t>Types of incinerators</a:t>
            </a:r>
          </a:p>
          <a:p>
            <a:pPr lvl="2"/>
            <a:r>
              <a:rPr lang="en-US"/>
              <a:t>refuse-derived fuel</a:t>
            </a:r>
          </a:p>
          <a:p>
            <a:pPr lvl="2"/>
            <a:r>
              <a:rPr lang="en-US"/>
              <a:t>mass burn</a:t>
            </a:r>
          </a:p>
          <a:p>
            <a:pPr lvl="1"/>
            <a:r>
              <a:rPr lang="en-US"/>
              <a:t>Incinerator Cost and Safety</a:t>
            </a:r>
          </a:p>
        </p:txBody>
      </p:sp>
    </p:spTree>
  </p:cSld>
  <p:clrMapOvr>
    <a:masterClrMapping/>
  </p:clrMapOvr>
  <p:transition>
    <p:cut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>
            <p:ph type="title"/>
          </p:nvPr>
        </p:nvSpPr>
        <p:spPr>
          <a:xfrm>
            <a:off x="457200" y="685800"/>
            <a:ext cx="8305800" cy="1371600"/>
          </a:xfrm>
          <a:noFill/>
          <a:ln/>
        </p:spPr>
        <p:txBody>
          <a:bodyPr/>
          <a:lstStyle/>
          <a:p>
            <a:r>
              <a:rPr lang="en-US"/>
              <a:t>Reducing the Waste Stream</a:t>
            </a:r>
            <a:br>
              <a:rPr lang="en-US"/>
            </a:br>
            <a:endParaRPr lang="en-US"/>
          </a:p>
        </p:txBody>
      </p:sp>
      <p:sp>
        <p:nvSpPr>
          <p:cNvPr id="23552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Recycling</a:t>
            </a:r>
          </a:p>
          <a:p>
            <a:r>
              <a:rPr lang="en-US"/>
              <a:t>Composting</a:t>
            </a:r>
          </a:p>
          <a:p>
            <a:r>
              <a:rPr lang="en-US"/>
              <a:t>Energy from Waste</a:t>
            </a:r>
          </a:p>
          <a:p>
            <a:r>
              <a:rPr lang="en-US"/>
              <a:t>Reuse</a:t>
            </a:r>
          </a:p>
          <a:p>
            <a:r>
              <a:rPr lang="en-US"/>
              <a:t>Producing Less Waste</a:t>
            </a:r>
          </a:p>
          <a:p>
            <a:pPr lvl="1"/>
            <a:r>
              <a:rPr lang="en-US"/>
              <a:t>Photodegradable plastics</a:t>
            </a:r>
          </a:p>
          <a:p>
            <a:pPr lvl="1"/>
            <a:r>
              <a:rPr lang="en-US"/>
              <a:t>Biodegradable plastics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>
            <p:ph type="title"/>
          </p:nvPr>
        </p:nvSpPr>
        <p:spPr>
          <a:xfrm>
            <a:off x="1524000" y="6096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Energy for Life</a:t>
            </a:r>
            <a:br>
              <a:rPr lang="en-US"/>
            </a:br>
            <a:endParaRPr lang="en-US"/>
          </a:p>
        </p:txBody>
      </p:sp>
      <p:sp>
        <p:nvSpPr>
          <p:cNvPr id="9318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Solar Energy</a:t>
            </a:r>
          </a:p>
          <a:p>
            <a:endParaRPr lang="en-US"/>
          </a:p>
          <a:p>
            <a:r>
              <a:rPr lang="en-US"/>
              <a:t>Photosynthesis</a:t>
            </a:r>
          </a:p>
          <a:p>
            <a:pPr lvl="1"/>
            <a:r>
              <a:rPr lang="en-US"/>
              <a:t>Chlorophyll</a:t>
            </a:r>
          </a:p>
          <a:p>
            <a:pPr lvl="1"/>
            <a:r>
              <a:rPr lang="en-US"/>
              <a:t>cellular respiration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>
            <p:ph type="title"/>
          </p:nvPr>
        </p:nvSpPr>
        <p:spPr>
          <a:xfrm>
            <a:off x="838200" y="1066800"/>
            <a:ext cx="8077200" cy="762000"/>
          </a:xfrm>
          <a:noFill/>
          <a:ln/>
        </p:spPr>
        <p:txBody>
          <a:bodyPr/>
          <a:lstStyle/>
          <a:p>
            <a:r>
              <a:rPr lang="en-US"/>
              <a:t>Hazardous and Toxic Wastes</a:t>
            </a:r>
            <a:br>
              <a:rPr lang="en-US"/>
            </a:br>
            <a:endParaRPr lang="en-US"/>
          </a:p>
        </p:txBody>
      </p:sp>
      <p:sp>
        <p:nvSpPr>
          <p:cNvPr id="236547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524000"/>
            <a:ext cx="7620000" cy="5562600"/>
          </a:xfrm>
          <a:noFill/>
          <a:ln/>
        </p:spPr>
        <p:txBody>
          <a:bodyPr/>
          <a:lstStyle/>
          <a:p>
            <a:r>
              <a:rPr lang="en-US"/>
              <a:t>Hazardous Waste Disposal</a:t>
            </a:r>
          </a:p>
          <a:p>
            <a:r>
              <a:rPr lang="en-US"/>
              <a:t>Superfund</a:t>
            </a:r>
          </a:p>
          <a:p>
            <a:r>
              <a:rPr lang="en-US"/>
              <a:t>Hazardous Waste Management</a:t>
            </a:r>
          </a:p>
          <a:p>
            <a:pPr lvl="1"/>
            <a:r>
              <a:rPr lang="en-US"/>
              <a:t>Produce Less Waste</a:t>
            </a:r>
          </a:p>
          <a:p>
            <a:pPr lvl="1"/>
            <a:r>
              <a:rPr lang="en-US"/>
              <a:t>Convert to Less Hazardous Substances</a:t>
            </a:r>
          </a:p>
          <a:p>
            <a:pPr lvl="2"/>
            <a:r>
              <a:rPr lang="en-US"/>
              <a:t>Physical treatments</a:t>
            </a:r>
          </a:p>
          <a:p>
            <a:pPr lvl="2"/>
            <a:r>
              <a:rPr lang="en-US"/>
              <a:t>Chemical treatments</a:t>
            </a:r>
          </a:p>
          <a:p>
            <a:pPr lvl="2"/>
            <a:r>
              <a:rPr lang="en-US"/>
              <a:t>Bioremediation</a:t>
            </a:r>
          </a:p>
          <a:p>
            <a:pPr lvl="1"/>
            <a:r>
              <a:rPr lang="en-US"/>
              <a:t>Store Permanently</a:t>
            </a:r>
          </a:p>
          <a:p>
            <a:pPr lvl="2"/>
            <a:r>
              <a:rPr lang="en-US"/>
              <a:t>Retrievable Storage</a:t>
            </a:r>
          </a:p>
          <a:p>
            <a:pPr lvl="2"/>
            <a:r>
              <a:rPr lang="en-US"/>
              <a:t>Secure Landfills</a:t>
            </a:r>
          </a:p>
        </p:txBody>
      </p:sp>
    </p:spTree>
  </p:cSld>
  <p:clrMapOvr>
    <a:masterClrMapping/>
  </p:clrMapOvr>
  <p:transition>
    <p:cut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ChangeArrowheads="1"/>
          </p:cNvSpPr>
          <p:nvPr>
            <p:ph type="title"/>
          </p:nvPr>
        </p:nvSpPr>
        <p:spPr>
          <a:xfrm>
            <a:off x="1371600" y="304800"/>
            <a:ext cx="6096000" cy="4191000"/>
          </a:xfrm>
          <a:noFill/>
          <a:ln/>
        </p:spPr>
        <p:txBody>
          <a:bodyPr/>
          <a:lstStyle/>
          <a:p>
            <a:r>
              <a:rPr lang="en-US"/>
              <a:t>CHAPTER 24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URBANIZATION AND SUSTAINABLE CITIES</a:t>
            </a:r>
          </a:p>
        </p:txBody>
      </p:sp>
      <p:sp>
        <p:nvSpPr>
          <p:cNvPr id="23757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638800"/>
            <a:ext cx="7772400" cy="457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>
            <p:ph type="title"/>
          </p:nvPr>
        </p:nvSpPr>
        <p:spPr>
          <a:xfrm>
            <a:off x="381000" y="1066800"/>
            <a:ext cx="8382000" cy="1219200"/>
          </a:xfrm>
          <a:noFill/>
          <a:ln/>
        </p:spPr>
        <p:txBody>
          <a:bodyPr/>
          <a:lstStyle/>
          <a:p>
            <a:r>
              <a:rPr lang="en-US"/>
              <a:t>Urbanization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38595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752600"/>
            <a:ext cx="7848600" cy="4648200"/>
          </a:xfrm>
          <a:noFill/>
          <a:ln/>
        </p:spPr>
        <p:txBody>
          <a:bodyPr/>
          <a:lstStyle/>
          <a:p>
            <a:r>
              <a:rPr lang="en-US"/>
              <a:t>What is a city?</a:t>
            </a:r>
          </a:p>
          <a:p>
            <a:pPr lvl="1"/>
            <a:r>
              <a:rPr lang="en-US"/>
              <a:t>Rural area</a:t>
            </a:r>
          </a:p>
          <a:p>
            <a:pPr lvl="1"/>
            <a:r>
              <a:rPr lang="en-US"/>
              <a:t>Urban area</a:t>
            </a:r>
          </a:p>
          <a:p>
            <a:pPr lvl="1"/>
            <a:r>
              <a:rPr lang="en-US"/>
              <a:t>Village</a:t>
            </a:r>
          </a:p>
          <a:p>
            <a:pPr lvl="1"/>
            <a:r>
              <a:rPr lang="en-US"/>
              <a:t>City</a:t>
            </a:r>
          </a:p>
          <a:p>
            <a:pPr lvl="1"/>
            <a:r>
              <a:rPr lang="en-US"/>
              <a:t>Megacity</a:t>
            </a:r>
          </a:p>
          <a:p>
            <a:pPr lvl="1"/>
            <a:r>
              <a:rPr lang="en-US"/>
              <a:t>Core region</a:t>
            </a:r>
          </a:p>
          <a:p>
            <a:r>
              <a:rPr lang="en-US"/>
              <a:t>World Urbanization</a:t>
            </a:r>
          </a:p>
        </p:txBody>
      </p:sp>
    </p:spTree>
  </p:cSld>
  <p:clrMapOvr>
    <a:masterClrMapping/>
  </p:clrMapOvr>
  <p:transition>
    <p:cut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>
            <p:ph type="title"/>
          </p:nvPr>
        </p:nvSpPr>
        <p:spPr>
          <a:xfrm>
            <a:off x="685800" y="1143000"/>
            <a:ext cx="8229600" cy="1219200"/>
          </a:xfrm>
          <a:noFill/>
          <a:ln/>
        </p:spPr>
        <p:txBody>
          <a:bodyPr/>
          <a:lstStyle/>
          <a:p>
            <a:r>
              <a:rPr lang="en-US"/>
              <a:t>Causes of Urban Growth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39619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20574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Immigration Push Factors</a:t>
            </a:r>
          </a:p>
          <a:p>
            <a:r>
              <a:rPr lang="en-US"/>
              <a:t>Immigration Pull Factors</a:t>
            </a:r>
          </a:p>
          <a:p>
            <a:r>
              <a:rPr lang="en-US"/>
              <a:t>Government Policies</a:t>
            </a:r>
          </a:p>
        </p:txBody>
      </p:sp>
    </p:spTree>
  </p:cSld>
  <p:clrMapOvr>
    <a:masterClrMapping/>
  </p:clrMapOvr>
  <p:transition>
    <p:cut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>
            <p:ph type="title"/>
          </p:nvPr>
        </p:nvSpPr>
        <p:spPr>
          <a:xfrm>
            <a:off x="685800" y="1143000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Urban Problems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4064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Developing World</a:t>
            </a:r>
          </a:p>
          <a:p>
            <a:pPr lvl="1"/>
            <a:r>
              <a:rPr lang="en-US"/>
              <a:t>Traffic and Congestion</a:t>
            </a:r>
          </a:p>
          <a:p>
            <a:pPr lvl="1"/>
            <a:r>
              <a:rPr lang="en-US"/>
              <a:t>Air Pollution</a:t>
            </a:r>
          </a:p>
          <a:p>
            <a:pPr lvl="1"/>
            <a:r>
              <a:rPr lang="en-US"/>
              <a:t>Sewer Systems and Water Pollution</a:t>
            </a:r>
          </a:p>
          <a:p>
            <a:pPr lvl="1"/>
            <a:r>
              <a:rPr lang="en-US"/>
              <a:t>Housing</a:t>
            </a:r>
          </a:p>
          <a:p>
            <a:pPr lvl="2"/>
            <a:r>
              <a:rPr lang="en-US"/>
              <a:t>Slums</a:t>
            </a:r>
          </a:p>
          <a:p>
            <a:pPr lvl="2"/>
            <a:r>
              <a:rPr lang="en-US"/>
              <a:t>Shantytowns</a:t>
            </a:r>
          </a:p>
          <a:p>
            <a:pPr lvl="2"/>
            <a:r>
              <a:rPr lang="en-US"/>
              <a:t>Squatter Towns</a:t>
            </a:r>
          </a:p>
          <a:p>
            <a:pPr lvl="2"/>
            <a:endParaRPr lang="en-US"/>
          </a:p>
        </p:txBody>
      </p:sp>
    </p:spTree>
  </p:cSld>
  <p:clrMapOvr>
    <a:masterClrMapping/>
  </p:clrMapOvr>
  <p:transition>
    <p:cut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>
            <p:ph type="title"/>
          </p:nvPr>
        </p:nvSpPr>
        <p:spPr>
          <a:xfrm>
            <a:off x="2819400" y="381000"/>
            <a:ext cx="6096000" cy="15240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24166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Developed World</a:t>
            </a:r>
          </a:p>
          <a:p>
            <a:pPr lvl="1"/>
            <a:r>
              <a:rPr lang="en-US"/>
              <a:t>Urban Problems</a:t>
            </a:r>
          </a:p>
          <a:p>
            <a:pPr lvl="1"/>
            <a:r>
              <a:rPr lang="en-US"/>
              <a:t>Urban Renewal</a:t>
            </a:r>
          </a:p>
          <a:p>
            <a:pPr lvl="1"/>
            <a:r>
              <a:rPr lang="en-US"/>
              <a:t>Noise</a:t>
            </a:r>
          </a:p>
        </p:txBody>
      </p:sp>
    </p:spTree>
  </p:cSld>
  <p:clrMapOvr>
    <a:masterClrMapping/>
  </p:clrMapOvr>
  <p:transition>
    <p:cut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>
            <p:ph type="title"/>
          </p:nvPr>
        </p:nvSpPr>
        <p:spPr>
          <a:xfrm>
            <a:off x="228600" y="685800"/>
            <a:ext cx="8686800" cy="1219200"/>
          </a:xfrm>
          <a:noFill/>
          <a:ln/>
        </p:spPr>
        <p:txBody>
          <a:bodyPr/>
          <a:lstStyle/>
          <a:p>
            <a:r>
              <a:rPr lang="en-US"/>
              <a:t>Transportation and City Growth</a:t>
            </a:r>
            <a:br>
              <a:rPr lang="en-US"/>
            </a:br>
            <a:endParaRPr lang="en-US"/>
          </a:p>
        </p:txBody>
      </p:sp>
      <p:sp>
        <p:nvSpPr>
          <p:cNvPr id="242691" name="Rectangle 3"/>
          <p:cNvSpPr>
            <a:spLocks noChangeArrowheads="1"/>
          </p:cNvSpPr>
          <p:nvPr>
            <p:ph type="body" idx="1"/>
          </p:nvPr>
        </p:nvSpPr>
        <p:spPr>
          <a:xfrm>
            <a:off x="762000" y="23622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Transportation methods</a:t>
            </a:r>
          </a:p>
          <a:p>
            <a:pPr lvl="1"/>
            <a:r>
              <a:rPr lang="en-US"/>
              <a:t>horse &amp; buggy</a:t>
            </a:r>
          </a:p>
          <a:p>
            <a:pPr lvl="1"/>
            <a:r>
              <a:rPr lang="en-US"/>
              <a:t>automobiles</a:t>
            </a:r>
          </a:p>
          <a:p>
            <a:r>
              <a:rPr lang="en-US"/>
              <a:t>Roads/freeways	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>
            <p:ph type="title"/>
          </p:nvPr>
        </p:nvSpPr>
        <p:spPr>
          <a:xfrm>
            <a:off x="0" y="1752600"/>
            <a:ext cx="8610600" cy="76200"/>
          </a:xfrm>
          <a:noFill/>
          <a:ln/>
        </p:spPr>
        <p:txBody>
          <a:bodyPr/>
          <a:lstStyle/>
          <a:p>
            <a:r>
              <a:rPr lang="en-US"/>
              <a:t>City Planning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4371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2057400"/>
            <a:ext cx="8077200" cy="4495800"/>
          </a:xfrm>
          <a:noFill/>
          <a:ln/>
        </p:spPr>
        <p:txBody>
          <a:bodyPr/>
          <a:lstStyle/>
          <a:p>
            <a:r>
              <a:rPr lang="en-US"/>
              <a:t>History</a:t>
            </a:r>
          </a:p>
          <a:p>
            <a:r>
              <a:rPr lang="en-US"/>
              <a:t>Garden Cities and New Towns</a:t>
            </a:r>
          </a:p>
          <a:p>
            <a:r>
              <a:rPr lang="en-US"/>
              <a:t>Cities of the Future</a:t>
            </a:r>
          </a:p>
          <a:p>
            <a:pPr lvl="1"/>
            <a:r>
              <a:rPr lang="en-US"/>
              <a:t>technopolis</a:t>
            </a:r>
          </a:p>
          <a:p>
            <a:r>
              <a:rPr lang="en-US"/>
              <a:t>Urban Redesign</a:t>
            </a:r>
          </a:p>
          <a:p>
            <a:r>
              <a:rPr lang="en-US"/>
              <a:t>Design for Open space</a:t>
            </a:r>
          </a:p>
          <a:p>
            <a:pPr lvl="1"/>
            <a:r>
              <a:rPr lang="en-US"/>
              <a:t>conservation</a:t>
            </a:r>
          </a:p>
        </p:txBody>
      </p:sp>
    </p:spTree>
  </p:cSld>
  <p:clrMapOvr>
    <a:masterClrMapping/>
  </p:clrMapOvr>
  <p:transition>
    <p:cut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>
            <p:ph type="title"/>
          </p:nvPr>
        </p:nvSpPr>
        <p:spPr>
          <a:xfrm>
            <a:off x="2819400" y="381000"/>
            <a:ext cx="6096000" cy="2286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244739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914400"/>
            <a:ext cx="8458200" cy="5943600"/>
          </a:xfrm>
          <a:noFill/>
          <a:ln/>
        </p:spPr>
        <p:txBody>
          <a:bodyPr/>
          <a:lstStyle/>
          <a:p>
            <a:r>
              <a:rPr lang="en-US"/>
              <a:t>Urban Redesign</a:t>
            </a:r>
          </a:p>
          <a:p>
            <a:pPr lvl="1"/>
            <a:r>
              <a:rPr lang="en-US"/>
              <a:t>Limit size</a:t>
            </a:r>
          </a:p>
          <a:p>
            <a:pPr lvl="1"/>
            <a:r>
              <a:rPr lang="en-US"/>
              <a:t>Development areas</a:t>
            </a:r>
          </a:p>
          <a:p>
            <a:pPr lvl="1"/>
            <a:r>
              <a:rPr lang="en-US"/>
              <a:t>Shopping malls into city centers</a:t>
            </a:r>
          </a:p>
          <a:p>
            <a:pPr lvl="1"/>
            <a:r>
              <a:rPr lang="en-US"/>
              <a:t>Convenience for shopping and services</a:t>
            </a:r>
          </a:p>
          <a:p>
            <a:pPr lvl="1"/>
            <a:r>
              <a:rPr lang="en-US"/>
              <a:t>Job location</a:t>
            </a:r>
          </a:p>
          <a:p>
            <a:pPr lvl="1"/>
            <a:r>
              <a:rPr lang="en-US"/>
              <a:t>Exercise areas</a:t>
            </a:r>
          </a:p>
          <a:p>
            <a:pPr lvl="1"/>
            <a:r>
              <a:rPr lang="en-US"/>
              <a:t>Diverse housing</a:t>
            </a:r>
          </a:p>
          <a:p>
            <a:pPr lvl="1"/>
            <a:r>
              <a:rPr lang="en-US"/>
              <a:t>“Superblocks”</a:t>
            </a:r>
          </a:p>
          <a:p>
            <a:pPr lvl="1"/>
            <a:r>
              <a:rPr lang="en-US"/>
              <a:t>Self-sustainable food and waste centers</a:t>
            </a:r>
          </a:p>
          <a:p>
            <a:pPr lvl="1"/>
            <a:r>
              <a:rPr lang="en-US"/>
              <a:t>Public participation </a:t>
            </a:r>
          </a:p>
        </p:txBody>
      </p:sp>
    </p:spTree>
  </p:cSld>
  <p:clrMapOvr>
    <a:masterClrMapping/>
  </p:clrMapOvr>
  <p:transition>
    <p:cut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>
            <p:ph type="title"/>
          </p:nvPr>
        </p:nvSpPr>
        <p:spPr>
          <a:xfrm>
            <a:off x="1143000" y="228600"/>
            <a:ext cx="7086600" cy="3810000"/>
          </a:xfrm>
          <a:noFill/>
          <a:ln/>
        </p:spPr>
        <p:txBody>
          <a:bodyPr/>
          <a:lstStyle/>
          <a:p>
            <a:r>
              <a:rPr lang="en-US"/>
              <a:t>CHAPTER 25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WHAT THEN SHALL WE DO?</a:t>
            </a:r>
          </a:p>
        </p:txBody>
      </p:sp>
      <p:sp>
        <p:nvSpPr>
          <p:cNvPr id="24576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562600"/>
            <a:ext cx="7772400" cy="5334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>
            <p:ph type="title"/>
          </p:nvPr>
        </p:nvSpPr>
        <p:spPr>
          <a:xfrm>
            <a:off x="1219200" y="609600"/>
            <a:ext cx="7924800" cy="1219200"/>
          </a:xfrm>
          <a:noFill/>
          <a:ln/>
        </p:spPr>
        <p:txBody>
          <a:bodyPr/>
          <a:lstStyle/>
          <a:p>
            <a:r>
              <a:rPr lang="en-US"/>
              <a:t>From Species to Ecosystems</a:t>
            </a:r>
          </a:p>
        </p:txBody>
      </p:sp>
      <p:sp>
        <p:nvSpPr>
          <p:cNvPr id="6553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Population</a:t>
            </a:r>
          </a:p>
          <a:p>
            <a:r>
              <a:rPr lang="en-US"/>
              <a:t>Communities</a:t>
            </a:r>
          </a:p>
          <a:p>
            <a:pPr lvl="1"/>
            <a:r>
              <a:rPr lang="en-US"/>
              <a:t>biological community</a:t>
            </a:r>
          </a:p>
          <a:p>
            <a:r>
              <a:rPr lang="en-US"/>
              <a:t>Ecosystems</a:t>
            </a:r>
          </a:p>
        </p:txBody>
      </p:sp>
    </p:spTree>
  </p:cSld>
  <p:clrMapOvr>
    <a:masterClrMapping/>
  </p:clrMapOvr>
  <p:transition>
    <p:cut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>
            <p:ph type="title"/>
          </p:nvPr>
        </p:nvSpPr>
        <p:spPr>
          <a:xfrm>
            <a:off x="838200" y="762000"/>
            <a:ext cx="8077200" cy="1143000"/>
          </a:xfrm>
          <a:noFill/>
          <a:ln/>
        </p:spPr>
        <p:txBody>
          <a:bodyPr/>
          <a:lstStyle/>
          <a:p>
            <a:r>
              <a:rPr lang="en-US"/>
              <a:t>Environmental Education</a:t>
            </a:r>
            <a:br>
              <a:rPr lang="en-US"/>
            </a:br>
            <a:endParaRPr lang="en-US"/>
          </a:p>
        </p:txBody>
      </p:sp>
      <p:sp>
        <p:nvSpPr>
          <p:cNvPr id="24678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Environmental Literacy</a:t>
            </a:r>
          </a:p>
          <a:p>
            <a:r>
              <a:rPr lang="en-US"/>
              <a:t>Environmental Careers</a:t>
            </a:r>
          </a:p>
        </p:txBody>
      </p:sp>
    </p:spTree>
  </p:cSld>
  <p:clrMapOvr>
    <a:masterClrMapping/>
  </p:clrMapOvr>
  <p:transition>
    <p:cut/>
  </p:transition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>
            <p:ph type="title"/>
          </p:nvPr>
        </p:nvSpPr>
        <p:spPr>
          <a:xfrm>
            <a:off x="533400" y="838200"/>
            <a:ext cx="8382000" cy="1219200"/>
          </a:xfrm>
          <a:noFill/>
          <a:ln/>
        </p:spPr>
        <p:txBody>
          <a:bodyPr/>
          <a:lstStyle/>
          <a:p>
            <a:r>
              <a:rPr lang="en-US"/>
              <a:t>Individual Accountability</a:t>
            </a:r>
            <a:br>
              <a:rPr lang="en-US"/>
            </a:br>
            <a:endParaRPr lang="en-US"/>
          </a:p>
        </p:txBody>
      </p:sp>
      <p:sp>
        <p:nvSpPr>
          <p:cNvPr id="247811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1676400"/>
            <a:ext cx="8305800" cy="5486400"/>
          </a:xfrm>
          <a:noFill/>
          <a:ln/>
        </p:spPr>
        <p:txBody>
          <a:bodyPr/>
          <a:lstStyle/>
          <a:p>
            <a:r>
              <a:rPr lang="en-US"/>
              <a:t>Shopping for Green Products</a:t>
            </a:r>
          </a:p>
          <a:p>
            <a:pPr lvl="1"/>
            <a:r>
              <a:rPr lang="en-US"/>
              <a:t>precycling</a:t>
            </a:r>
          </a:p>
          <a:p>
            <a:pPr lvl="1"/>
            <a:r>
              <a:rPr lang="en-US"/>
              <a:t>Non toxic products</a:t>
            </a:r>
          </a:p>
          <a:p>
            <a:pPr lvl="1"/>
            <a:r>
              <a:rPr lang="en-US"/>
              <a:t>recyclable products</a:t>
            </a:r>
          </a:p>
          <a:p>
            <a:pPr lvl="1"/>
            <a:r>
              <a:rPr lang="en-US"/>
              <a:t>natural products</a:t>
            </a:r>
          </a:p>
          <a:p>
            <a:pPr lvl="1"/>
            <a:r>
              <a:rPr lang="en-US"/>
              <a:t>Environmentally friendly products</a:t>
            </a:r>
          </a:p>
          <a:p>
            <a:r>
              <a:rPr lang="en-US"/>
              <a:t>Blue Angels and Green Seals</a:t>
            </a:r>
          </a:p>
          <a:p>
            <a:r>
              <a:rPr lang="en-US"/>
              <a:t>Limits of Green Consumerism</a:t>
            </a:r>
          </a:p>
          <a:p>
            <a:r>
              <a:rPr lang="en-US"/>
              <a:t>Paying Attention to What’s Important</a:t>
            </a:r>
          </a:p>
        </p:txBody>
      </p:sp>
    </p:spTree>
  </p:cSld>
  <p:clrMapOvr>
    <a:masterClrMapping/>
  </p:clrMapOvr>
  <p:transition>
    <p:cut/>
  </p:transition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>
            <p:ph type="title"/>
          </p:nvPr>
        </p:nvSpPr>
        <p:spPr>
          <a:xfrm>
            <a:off x="304800" y="1143000"/>
            <a:ext cx="8305800" cy="1143000"/>
          </a:xfrm>
          <a:noFill/>
          <a:ln/>
        </p:spPr>
        <p:txBody>
          <a:bodyPr/>
          <a:lstStyle/>
          <a:p>
            <a:r>
              <a:rPr lang="en-US"/>
              <a:t>Collective Actions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4883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600200"/>
            <a:ext cx="8001000" cy="4953000"/>
          </a:xfrm>
          <a:noFill/>
          <a:ln/>
        </p:spPr>
        <p:txBody>
          <a:bodyPr/>
          <a:lstStyle/>
          <a:p>
            <a:r>
              <a:rPr lang="en-US"/>
              <a:t>Student Environmental Groups</a:t>
            </a:r>
          </a:p>
          <a:p>
            <a:r>
              <a:rPr lang="en-US"/>
              <a:t>Mainline Environmental Organizations</a:t>
            </a:r>
          </a:p>
          <a:p>
            <a:r>
              <a:rPr lang="en-US"/>
              <a:t>Broadening the Environmental Agenda</a:t>
            </a:r>
          </a:p>
          <a:p>
            <a:r>
              <a:rPr lang="en-US"/>
              <a:t>Deep or Shallow Environmentalism</a:t>
            </a:r>
          </a:p>
          <a:p>
            <a:r>
              <a:rPr lang="en-US"/>
              <a:t>Radical Environmental Groups</a:t>
            </a:r>
          </a:p>
          <a:p>
            <a:r>
              <a:rPr lang="en-US"/>
              <a:t>Anti-environmental Backlash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>
            <p:ph type="title"/>
          </p:nvPr>
        </p:nvSpPr>
        <p:spPr>
          <a:xfrm>
            <a:off x="609600" y="1295400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Global Issues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4985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Public Opinions and Environmental Protection</a:t>
            </a:r>
          </a:p>
          <a:p>
            <a:pPr lvl="1"/>
            <a:r>
              <a:rPr lang="en-US"/>
              <a:t>“Post materialist” values</a:t>
            </a:r>
          </a:p>
          <a:p>
            <a:r>
              <a:rPr lang="en-US"/>
              <a:t>Sustainable Development</a:t>
            </a:r>
          </a:p>
          <a:p>
            <a:r>
              <a:rPr lang="en-US"/>
              <a:t>International Nongovernmental Organizations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>
            <p:ph type="title"/>
          </p:nvPr>
        </p:nvSpPr>
        <p:spPr>
          <a:xfrm>
            <a:off x="457200" y="685800"/>
            <a:ext cx="8458200" cy="1219200"/>
          </a:xfrm>
          <a:noFill/>
          <a:ln/>
        </p:spPr>
        <p:txBody>
          <a:bodyPr/>
          <a:lstStyle/>
          <a:p>
            <a:r>
              <a:rPr lang="en-US"/>
              <a:t>Green Government and Politics</a:t>
            </a:r>
            <a:br>
              <a:rPr lang="en-US"/>
            </a:br>
            <a:endParaRPr lang="en-US"/>
          </a:p>
        </p:txBody>
      </p:sp>
      <p:sp>
        <p:nvSpPr>
          <p:cNvPr id="250883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1447800"/>
            <a:ext cx="8305800" cy="5181600"/>
          </a:xfrm>
          <a:noFill/>
          <a:ln/>
        </p:spPr>
        <p:txBody>
          <a:bodyPr/>
          <a:lstStyle/>
          <a:p>
            <a:r>
              <a:rPr lang="en-US"/>
              <a:t>Green Politics</a:t>
            </a:r>
          </a:p>
          <a:p>
            <a:pPr lvl="1"/>
            <a:r>
              <a:rPr lang="en-US"/>
              <a:t>“Green” Parties</a:t>
            </a:r>
          </a:p>
          <a:p>
            <a:r>
              <a:rPr lang="en-US"/>
              <a:t>Green Plans</a:t>
            </a:r>
          </a:p>
          <a:p>
            <a:r>
              <a:rPr lang="en-US"/>
              <a:t>National Legislation</a:t>
            </a:r>
          </a:p>
          <a:p>
            <a:r>
              <a:rPr lang="en-US"/>
              <a:t>Courts</a:t>
            </a:r>
          </a:p>
          <a:p>
            <a:r>
              <a:rPr lang="en-US"/>
              <a:t>Executive Branch</a:t>
            </a:r>
          </a:p>
          <a:p>
            <a:r>
              <a:rPr lang="en-US"/>
              <a:t>Environmental Impact Statements</a:t>
            </a:r>
          </a:p>
          <a:p>
            <a:r>
              <a:rPr lang="en-US"/>
              <a:t>International Environmental Treaties and Conventions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>
            <p:ph type="title"/>
          </p:nvPr>
        </p:nvSpPr>
        <p:spPr>
          <a:xfrm>
            <a:off x="1371600" y="4572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Food Chains</a:t>
            </a:r>
          </a:p>
        </p:txBody>
      </p:sp>
      <p:sp>
        <p:nvSpPr>
          <p:cNvPr id="66563" name="Rectangle 3"/>
          <p:cNvSpPr>
            <a:spLocks noChangeArrowheads="1"/>
          </p:cNvSpPr>
          <p:nvPr>
            <p:ph type="body" idx="1"/>
          </p:nvPr>
        </p:nvSpPr>
        <p:spPr>
          <a:xfrm>
            <a:off x="1066800" y="1600200"/>
            <a:ext cx="6096000" cy="4876800"/>
          </a:xfrm>
          <a:noFill/>
          <a:ln/>
        </p:spPr>
        <p:txBody>
          <a:bodyPr/>
          <a:lstStyle/>
          <a:p>
            <a:r>
              <a:rPr lang="en-US"/>
              <a:t>Productivity/biomass</a:t>
            </a:r>
          </a:p>
          <a:p>
            <a:r>
              <a:rPr lang="en-US"/>
              <a:t>Food chain/food web</a:t>
            </a:r>
          </a:p>
          <a:p>
            <a:r>
              <a:rPr lang="en-US"/>
              <a:t>Trophic level</a:t>
            </a:r>
          </a:p>
          <a:p>
            <a:pPr lvl="1"/>
            <a:r>
              <a:rPr lang="en-US"/>
              <a:t>producers</a:t>
            </a:r>
          </a:p>
          <a:p>
            <a:pPr lvl="1"/>
            <a:r>
              <a:rPr lang="en-US"/>
              <a:t>consumers</a:t>
            </a:r>
          </a:p>
          <a:p>
            <a:r>
              <a:rPr lang="en-US"/>
              <a:t>Organisms</a:t>
            </a:r>
          </a:p>
          <a:p>
            <a:pPr lvl="1"/>
            <a:r>
              <a:rPr lang="en-US"/>
              <a:t>herbivores</a:t>
            </a:r>
          </a:p>
          <a:p>
            <a:pPr lvl="1"/>
            <a:r>
              <a:rPr lang="en-US"/>
              <a:t>carnivores</a:t>
            </a:r>
          </a:p>
          <a:p>
            <a:pPr lvl="1"/>
            <a:r>
              <a:rPr lang="en-US"/>
              <a:t>omnivores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>
          <a:xfrm>
            <a:off x="990600" y="304800"/>
            <a:ext cx="7924800" cy="4572000"/>
          </a:xfrm>
          <a:noFill/>
          <a:ln/>
        </p:spPr>
        <p:txBody>
          <a:bodyPr/>
          <a:lstStyle/>
          <a:p>
            <a:r>
              <a:rPr lang="en-US"/>
              <a:t>CHAPTER 1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ENVIRONMENTAL SCIENCE AND ECOLOGICAL PRINCIPLES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xfrm>
            <a:off x="2819400" y="5638800"/>
            <a:ext cx="6096000" cy="9144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>
            <p:ph type="title"/>
          </p:nvPr>
        </p:nvSpPr>
        <p:spPr>
          <a:xfrm>
            <a:off x="457200" y="533400"/>
            <a:ext cx="9220200" cy="1371600"/>
          </a:xfrm>
          <a:noFill/>
          <a:ln/>
        </p:spPr>
        <p:txBody>
          <a:bodyPr/>
          <a:lstStyle/>
          <a:p>
            <a:r>
              <a:rPr lang="en-US"/>
              <a:t>Material Cycles and Life Processes</a:t>
            </a:r>
          </a:p>
        </p:txBody>
      </p:sp>
      <p:sp>
        <p:nvSpPr>
          <p:cNvPr id="6758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Carbon Cycle</a:t>
            </a:r>
          </a:p>
          <a:p>
            <a:r>
              <a:rPr lang="en-US"/>
              <a:t>Nitrogen Cycle</a:t>
            </a:r>
          </a:p>
          <a:p>
            <a:r>
              <a:rPr lang="en-US"/>
              <a:t>Phosphorus Cycle</a:t>
            </a:r>
          </a:p>
          <a:p>
            <a:r>
              <a:rPr lang="en-US"/>
              <a:t>Sulfur Cycle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>
            <p:ph type="title"/>
          </p:nvPr>
        </p:nvSpPr>
        <p:spPr>
          <a:xfrm>
            <a:off x="533400" y="0"/>
            <a:ext cx="7696200" cy="4419600"/>
          </a:xfrm>
          <a:noFill/>
          <a:ln/>
        </p:spPr>
        <p:txBody>
          <a:bodyPr/>
          <a:lstStyle/>
          <a:p>
            <a:r>
              <a:rPr lang="en-US"/>
              <a:t>CHAPTER 4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BIOLOGICAL COMMUNITIES AND SPECIES INTERACTION</a:t>
            </a:r>
          </a:p>
        </p:txBody>
      </p:sp>
      <p:sp>
        <p:nvSpPr>
          <p:cNvPr id="6861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715000"/>
            <a:ext cx="7772400" cy="3810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>
            <p:ph type="title"/>
          </p:nvPr>
        </p:nvSpPr>
        <p:spPr>
          <a:xfrm>
            <a:off x="457200" y="609600"/>
            <a:ext cx="8915400" cy="1066800"/>
          </a:xfrm>
          <a:noFill/>
          <a:ln/>
        </p:spPr>
        <p:txBody>
          <a:bodyPr/>
          <a:lstStyle/>
          <a:p>
            <a:r>
              <a:rPr lang="en-US"/>
              <a:t>Critical Factors, Who Lives Where? </a:t>
            </a:r>
          </a:p>
        </p:txBody>
      </p:sp>
      <p:sp>
        <p:nvSpPr>
          <p:cNvPr id="69635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1752600"/>
            <a:ext cx="6096000" cy="5105400"/>
          </a:xfrm>
          <a:noFill/>
          <a:ln/>
        </p:spPr>
        <p:txBody>
          <a:bodyPr/>
          <a:lstStyle/>
          <a:p>
            <a:r>
              <a:rPr lang="en-US"/>
              <a:t>Temperature</a:t>
            </a:r>
          </a:p>
          <a:p>
            <a:r>
              <a:rPr lang="en-US"/>
              <a:t>Moisture levels</a:t>
            </a:r>
          </a:p>
          <a:p>
            <a:r>
              <a:rPr lang="en-US"/>
              <a:t>Nutrient supply</a:t>
            </a:r>
          </a:p>
          <a:p>
            <a:r>
              <a:rPr lang="en-US"/>
              <a:t>Soil chemistry</a:t>
            </a:r>
          </a:p>
          <a:p>
            <a:r>
              <a:rPr lang="en-US"/>
              <a:t>Water chemistry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>
            <p:ph type="title"/>
          </p:nvPr>
        </p:nvSpPr>
        <p:spPr>
          <a:xfrm>
            <a:off x="2819400" y="381000"/>
            <a:ext cx="6096000" cy="15240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Natural Selection</a:t>
            </a:r>
          </a:p>
          <a:p>
            <a:endParaRPr lang="en-US"/>
          </a:p>
          <a:p>
            <a:r>
              <a:rPr lang="en-US"/>
              <a:t>Adaptation</a:t>
            </a:r>
          </a:p>
          <a:p>
            <a:endParaRPr lang="en-US"/>
          </a:p>
          <a:p>
            <a:r>
              <a:rPr lang="en-US"/>
              <a:t>Evolution</a:t>
            </a:r>
          </a:p>
          <a:p>
            <a:endParaRPr lang="en-US"/>
          </a:p>
          <a:p>
            <a:r>
              <a:rPr lang="en-US"/>
              <a:t>HABITAT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>
            <p:ph type="title"/>
          </p:nvPr>
        </p:nvSpPr>
        <p:spPr>
          <a:xfrm>
            <a:off x="1295400" y="22098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SPECIES INTERACTIONS AND COMMUNITY DYNAMICS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>
            <p:ph type="title"/>
          </p:nvPr>
        </p:nvSpPr>
        <p:spPr>
          <a:xfrm>
            <a:off x="1143000" y="6858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Predation</a:t>
            </a:r>
            <a:br>
              <a:rPr lang="en-US"/>
            </a:br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Predators</a:t>
            </a:r>
          </a:p>
          <a:p>
            <a:pPr lvl="1"/>
            <a:r>
              <a:rPr lang="en-US"/>
              <a:t>parasites</a:t>
            </a:r>
          </a:p>
          <a:p>
            <a:pPr lvl="1"/>
            <a:r>
              <a:rPr lang="en-US"/>
              <a:t>Pathogens</a:t>
            </a:r>
          </a:p>
          <a:p>
            <a:r>
              <a:rPr lang="en-US"/>
              <a:t>Prey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>
            <p:ph type="title"/>
          </p:nvPr>
        </p:nvSpPr>
        <p:spPr>
          <a:xfrm>
            <a:off x="1219200" y="6858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Competition</a:t>
            </a:r>
            <a:br>
              <a:rPr lang="en-US"/>
            </a:br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Intraspecific competition</a:t>
            </a:r>
          </a:p>
          <a:p>
            <a:r>
              <a:rPr lang="en-US"/>
              <a:t>Interspecific competition</a:t>
            </a:r>
          </a:p>
          <a:p>
            <a:endParaRPr lang="en-US"/>
          </a:p>
          <a:p>
            <a:r>
              <a:rPr lang="en-US"/>
              <a:t>Territoriality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>
            <p:ph type="title"/>
          </p:nvPr>
        </p:nvSpPr>
        <p:spPr>
          <a:xfrm>
            <a:off x="1295400" y="3048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Symbiosis</a:t>
            </a:r>
          </a:p>
        </p:txBody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Commensalism</a:t>
            </a:r>
          </a:p>
          <a:p>
            <a:r>
              <a:rPr lang="en-US"/>
              <a:t>Mutualism</a:t>
            </a: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>
            <p:ph type="title"/>
          </p:nvPr>
        </p:nvSpPr>
        <p:spPr>
          <a:xfrm>
            <a:off x="1676400" y="6096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Community Properties</a:t>
            </a:r>
            <a:br>
              <a:rPr lang="en-US"/>
            </a:br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524000"/>
            <a:ext cx="6096000" cy="5334000"/>
          </a:xfrm>
          <a:noFill/>
          <a:ln/>
        </p:spPr>
        <p:txBody>
          <a:bodyPr/>
          <a:lstStyle/>
          <a:p>
            <a:r>
              <a:rPr lang="en-US"/>
              <a:t>Productivity</a:t>
            </a:r>
          </a:p>
          <a:p>
            <a:r>
              <a:rPr lang="en-US"/>
              <a:t>Abundance and Diversity</a:t>
            </a:r>
          </a:p>
          <a:p>
            <a:r>
              <a:rPr lang="en-US"/>
              <a:t>Complexity and Connectedness</a:t>
            </a:r>
          </a:p>
          <a:p>
            <a:r>
              <a:rPr lang="en-US"/>
              <a:t>Resilience and Stability	</a:t>
            </a:r>
          </a:p>
          <a:p>
            <a:r>
              <a:rPr lang="en-US"/>
              <a:t>Structure	</a:t>
            </a:r>
          </a:p>
          <a:p>
            <a:r>
              <a:rPr lang="en-US"/>
              <a:t>Edges and Boundaries</a:t>
            </a: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>
            <p:ph type="title"/>
          </p:nvPr>
        </p:nvSpPr>
        <p:spPr>
          <a:xfrm>
            <a:off x="1371600" y="7620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Ecological Succession</a:t>
            </a:r>
            <a:br>
              <a:rPr lang="en-US"/>
            </a:br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Primary Succession</a:t>
            </a:r>
          </a:p>
          <a:p>
            <a:r>
              <a:rPr lang="en-US"/>
              <a:t>Secondary Succession</a:t>
            </a:r>
          </a:p>
          <a:p>
            <a:r>
              <a:rPr lang="en-US"/>
              <a:t>Pioneer Species</a:t>
            </a:r>
          </a:p>
          <a:p>
            <a:r>
              <a:rPr lang="en-US"/>
              <a:t>Ecological Development</a:t>
            </a:r>
          </a:p>
          <a:p>
            <a:r>
              <a:rPr lang="en-US"/>
              <a:t>Climax Community</a:t>
            </a:r>
          </a:p>
          <a:p>
            <a:endParaRPr lang="en-US"/>
          </a:p>
          <a:p>
            <a:r>
              <a:rPr lang="en-US"/>
              <a:t>Introduced Species and Community Change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382000" cy="1143000"/>
          </a:xfrm>
        </p:spPr>
        <p:txBody>
          <a:bodyPr/>
          <a:lstStyle/>
          <a:p>
            <a:r>
              <a:rPr lang="en-US"/>
              <a:t> What is Environmental Science?</a:t>
            </a:r>
            <a:br>
              <a:rPr lang="en-US"/>
            </a:b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Environment</a:t>
            </a:r>
          </a:p>
          <a:p>
            <a:r>
              <a:rPr lang="en-US"/>
              <a:t>Environmental Science</a:t>
            </a:r>
          </a:p>
          <a:p>
            <a:r>
              <a:rPr lang="en-US"/>
              <a:t>History of Environmental Science</a:t>
            </a:r>
          </a:p>
          <a:p>
            <a:pPr lvl="1"/>
            <a:r>
              <a:rPr lang="en-US"/>
              <a:t>utilitarian conservation</a:t>
            </a:r>
          </a:p>
          <a:p>
            <a:pPr lvl="1"/>
            <a:r>
              <a:rPr lang="en-US"/>
              <a:t>altruistic preservation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>
            <p:ph type="title"/>
          </p:nvPr>
        </p:nvSpPr>
        <p:spPr>
          <a:xfrm>
            <a:off x="1143000" y="0"/>
            <a:ext cx="7239000" cy="5257800"/>
          </a:xfrm>
          <a:noFill/>
          <a:ln/>
        </p:spPr>
        <p:txBody>
          <a:bodyPr/>
          <a:lstStyle/>
          <a:p>
            <a:r>
              <a:rPr lang="en-US"/>
              <a:t>CHAPTER 5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BIOMES, LANDSCAPES, RESOTRATION AND MANAGEMENT</a:t>
            </a:r>
          </a:p>
        </p:txBody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867400"/>
            <a:ext cx="7772400" cy="2286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>
            <p:ph type="title"/>
          </p:nvPr>
        </p:nvSpPr>
        <p:spPr>
          <a:xfrm>
            <a:off x="1447800" y="6858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Terrestrial Biomes</a:t>
            </a:r>
            <a:br>
              <a:rPr lang="en-US"/>
            </a:br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1524000"/>
            <a:ext cx="6096000" cy="5334000"/>
          </a:xfrm>
          <a:noFill/>
          <a:ln/>
        </p:spPr>
        <p:txBody>
          <a:bodyPr/>
          <a:lstStyle/>
          <a:p>
            <a:r>
              <a:rPr lang="en-US"/>
              <a:t>Deserts</a:t>
            </a:r>
          </a:p>
          <a:p>
            <a:r>
              <a:rPr lang="en-US"/>
              <a:t>Grasslands</a:t>
            </a:r>
          </a:p>
          <a:p>
            <a:pPr lvl="1"/>
            <a:r>
              <a:rPr lang="en-US"/>
              <a:t>Prairies</a:t>
            </a:r>
          </a:p>
          <a:p>
            <a:pPr lvl="1"/>
            <a:r>
              <a:rPr lang="en-US"/>
              <a:t>Savannas</a:t>
            </a:r>
          </a:p>
          <a:p>
            <a:r>
              <a:rPr lang="en-US"/>
              <a:t>Tundra</a:t>
            </a:r>
          </a:p>
          <a:p>
            <a:r>
              <a:rPr lang="en-US"/>
              <a:t>Conifer Forests</a:t>
            </a:r>
          </a:p>
          <a:p>
            <a:r>
              <a:rPr lang="en-US"/>
              <a:t>Evergreen Forests</a:t>
            </a:r>
          </a:p>
          <a:p>
            <a:r>
              <a:rPr lang="en-US"/>
              <a:t>Tropical Forests</a:t>
            </a:r>
          </a:p>
          <a:p>
            <a:r>
              <a:rPr lang="en-US"/>
              <a:t>Tropical Seasonal Forests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>
            <p:ph type="title"/>
          </p:nvPr>
        </p:nvSpPr>
        <p:spPr>
          <a:xfrm>
            <a:off x="1143000" y="3810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Aquatic Ecosystems</a:t>
            </a:r>
          </a:p>
        </p:txBody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Freshwater and Saline Ecosystems</a:t>
            </a:r>
          </a:p>
          <a:p>
            <a:r>
              <a:rPr lang="en-US"/>
              <a:t>Estuaries and Wetlands</a:t>
            </a:r>
          </a:p>
          <a:p>
            <a:r>
              <a:rPr lang="en-US"/>
              <a:t>Shorelines and Barrier Islands</a:t>
            </a:r>
          </a:p>
          <a:p>
            <a:pPr lvl="1"/>
            <a:r>
              <a:rPr lang="en-US"/>
              <a:t>Coral reefs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ph type="title"/>
          </p:nvPr>
        </p:nvSpPr>
        <p:spPr>
          <a:xfrm>
            <a:off x="1219200" y="6858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Landscape Ecology</a:t>
            </a:r>
            <a:br>
              <a:rPr lang="en-US"/>
            </a:br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Patchiness  &amp; Heterogeneity</a:t>
            </a:r>
          </a:p>
          <a:p>
            <a:r>
              <a:rPr lang="en-US"/>
              <a:t>Landscape Dynamics</a:t>
            </a: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>
            <p:ph type="title"/>
          </p:nvPr>
        </p:nvSpPr>
        <p:spPr>
          <a:xfrm>
            <a:off x="1447800" y="6858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Restoration Ecology</a:t>
            </a:r>
            <a:br>
              <a:rPr lang="en-US"/>
            </a:br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Rehabilitation</a:t>
            </a:r>
          </a:p>
          <a:p>
            <a:r>
              <a:rPr lang="en-US"/>
              <a:t>Remediation</a:t>
            </a:r>
          </a:p>
          <a:p>
            <a:r>
              <a:rPr lang="en-US"/>
              <a:t>Reclamation</a:t>
            </a:r>
          </a:p>
          <a:p>
            <a:r>
              <a:rPr lang="en-US"/>
              <a:t>Re-creation</a:t>
            </a:r>
          </a:p>
          <a:p>
            <a:r>
              <a:rPr lang="en-US"/>
              <a:t>Nature, self-healing</a:t>
            </a: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>
            <p:ph type="title"/>
          </p:nvPr>
        </p:nvSpPr>
        <p:spPr>
          <a:xfrm>
            <a:off x="228600" y="381000"/>
            <a:ext cx="8153400" cy="2819400"/>
          </a:xfrm>
          <a:noFill/>
          <a:ln/>
        </p:spPr>
        <p:txBody>
          <a:bodyPr/>
          <a:lstStyle/>
          <a:p>
            <a:r>
              <a:rPr lang="en-US"/>
              <a:t>CHAPTER 6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POPULATION DYNAMICS</a:t>
            </a:r>
          </a:p>
        </p:txBody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638800"/>
            <a:ext cx="7772400" cy="457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>
            <p:ph type="title"/>
          </p:nvPr>
        </p:nvSpPr>
        <p:spPr>
          <a:xfrm>
            <a:off x="1447800" y="7620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Population Growth</a:t>
            </a:r>
            <a:br>
              <a:rPr lang="en-US"/>
            </a:br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Exponential Growth</a:t>
            </a:r>
          </a:p>
          <a:p>
            <a:r>
              <a:rPr lang="en-US"/>
              <a:t>Geometric Growth</a:t>
            </a:r>
          </a:p>
          <a:p>
            <a:r>
              <a:rPr lang="en-US"/>
              <a:t>Arithmetic Growth</a:t>
            </a:r>
          </a:p>
          <a:p>
            <a:r>
              <a:rPr lang="en-US"/>
              <a:t>J Curve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>
            <p:ph type="title"/>
          </p:nvPr>
        </p:nvSpPr>
        <p:spPr>
          <a:xfrm>
            <a:off x="304800" y="838200"/>
            <a:ext cx="9144000" cy="1752600"/>
          </a:xfrm>
          <a:noFill/>
          <a:ln/>
        </p:spPr>
        <p:txBody>
          <a:bodyPr/>
          <a:lstStyle/>
          <a:p>
            <a:r>
              <a:rPr lang="en-US"/>
              <a:t>Population Oscillations and </a:t>
            </a:r>
            <a:br>
              <a:rPr lang="en-US"/>
            </a:br>
            <a:r>
              <a:rPr lang="en-US"/>
              <a:t>Irruptive Growth</a:t>
            </a:r>
            <a:br>
              <a:rPr lang="en-US"/>
            </a:br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>
          <a:xfrm>
            <a:off x="990600" y="27432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Dieback</a:t>
            </a:r>
          </a:p>
          <a:p>
            <a:r>
              <a:rPr lang="en-US"/>
              <a:t>Overshoot</a:t>
            </a:r>
          </a:p>
          <a:p>
            <a:r>
              <a:rPr lang="en-US"/>
              <a:t>Irruptive or Malthusian growth</a:t>
            </a: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>
            <p:ph type="title"/>
          </p:nvPr>
        </p:nvSpPr>
        <p:spPr>
          <a:xfrm>
            <a:off x="685800" y="609600"/>
            <a:ext cx="8229600" cy="1295400"/>
          </a:xfrm>
          <a:noFill/>
          <a:ln/>
        </p:spPr>
        <p:txBody>
          <a:bodyPr/>
          <a:lstStyle/>
          <a:p>
            <a:r>
              <a:rPr lang="en-US"/>
              <a:t>Growth to a Stable Population</a:t>
            </a:r>
          </a:p>
        </p:txBody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Logistic growth</a:t>
            </a:r>
          </a:p>
          <a:p>
            <a:r>
              <a:rPr lang="en-US"/>
              <a:t>Environmental resistance</a:t>
            </a: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>
            <p:ph type="title"/>
          </p:nvPr>
        </p:nvSpPr>
        <p:spPr>
          <a:xfrm>
            <a:off x="609600" y="609600"/>
            <a:ext cx="8229600" cy="1524000"/>
          </a:xfrm>
          <a:noFill/>
          <a:ln/>
        </p:spPr>
        <p:txBody>
          <a:bodyPr/>
          <a:lstStyle/>
          <a:p>
            <a:r>
              <a:rPr lang="en-US"/>
              <a:t>Strategies of Population Growth</a:t>
            </a:r>
            <a:br>
              <a:rPr lang="en-US"/>
            </a:br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Malthusian Strategies</a:t>
            </a:r>
          </a:p>
          <a:p>
            <a:r>
              <a:rPr lang="en-US"/>
              <a:t>Logistic Strategies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>
          <a:xfrm>
            <a:off x="685800" y="381000"/>
            <a:ext cx="8229600" cy="1524000"/>
          </a:xfrm>
          <a:noFill/>
          <a:ln/>
        </p:spPr>
        <p:txBody>
          <a:bodyPr/>
          <a:lstStyle/>
          <a:p>
            <a:r>
              <a:rPr lang="en-US"/>
              <a:t>CURRENT CONDITIONS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Planet Earth</a:t>
            </a:r>
          </a:p>
          <a:p>
            <a:r>
              <a:rPr lang="en-US"/>
              <a:t>Environmental Dilemmas</a:t>
            </a:r>
          </a:p>
          <a:p>
            <a:pPr lvl="1"/>
            <a:r>
              <a:rPr lang="en-US"/>
              <a:t>population</a:t>
            </a:r>
          </a:p>
          <a:p>
            <a:pPr lvl="1"/>
            <a:r>
              <a:rPr lang="en-US"/>
              <a:t>food shortages</a:t>
            </a:r>
          </a:p>
          <a:p>
            <a:pPr lvl="1"/>
            <a:r>
              <a:rPr lang="en-US"/>
              <a:t>energy</a:t>
            </a:r>
          </a:p>
          <a:p>
            <a:pPr lvl="1"/>
            <a:r>
              <a:rPr lang="en-US"/>
              <a:t>pollution</a:t>
            </a:r>
          </a:p>
        </p:txBody>
      </p:sp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>
            <p:ph type="title"/>
          </p:nvPr>
        </p:nvSpPr>
        <p:spPr>
          <a:xfrm>
            <a:off x="381000" y="685800"/>
            <a:ext cx="8077200" cy="1524000"/>
          </a:xfrm>
          <a:noFill/>
          <a:ln/>
        </p:spPr>
        <p:txBody>
          <a:bodyPr/>
          <a:lstStyle/>
          <a:p>
            <a:r>
              <a:rPr lang="en-US"/>
              <a:t>Factors affecting Population</a:t>
            </a:r>
            <a:br>
              <a:rPr lang="en-US"/>
            </a:br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>
          <a:xfrm>
            <a:off x="1447800" y="2362200"/>
            <a:ext cx="6096000" cy="4495800"/>
          </a:xfrm>
          <a:noFill/>
          <a:ln/>
        </p:spPr>
        <p:txBody>
          <a:bodyPr/>
          <a:lstStyle/>
          <a:p>
            <a:r>
              <a:rPr lang="en-US"/>
              <a:t>Natality, Fecundity, and Fertility</a:t>
            </a:r>
          </a:p>
          <a:p>
            <a:r>
              <a:rPr lang="en-US"/>
              <a:t>Immigration</a:t>
            </a:r>
          </a:p>
          <a:p>
            <a:r>
              <a:rPr lang="en-US"/>
              <a:t>Mortality and survivorship</a:t>
            </a:r>
          </a:p>
          <a:p>
            <a:r>
              <a:rPr lang="en-US"/>
              <a:t>Age Structure</a:t>
            </a:r>
          </a:p>
          <a:p>
            <a:r>
              <a:rPr lang="en-US"/>
              <a:t>Emigration</a:t>
            </a:r>
          </a:p>
          <a:p>
            <a:r>
              <a:rPr lang="en-US"/>
              <a:t>Education</a:t>
            </a:r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86800" cy="7162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3600"/>
              <a:t>Factors Affecting Birth and Fertility Rates</a:t>
            </a:r>
            <a:endParaRPr lang="en-US" sz="3200"/>
          </a:p>
          <a:p>
            <a:pPr lvl="1"/>
            <a:endParaRPr lang="en-US"/>
          </a:p>
          <a:p>
            <a:pPr lvl="2"/>
            <a:r>
              <a:rPr lang="en-US"/>
              <a:t>Education/affluence</a:t>
            </a:r>
          </a:p>
          <a:p>
            <a:pPr lvl="2"/>
            <a:r>
              <a:rPr lang="en-US"/>
              <a:t>Importance of children to family labor force</a:t>
            </a:r>
          </a:p>
          <a:p>
            <a:pPr lvl="2"/>
            <a:r>
              <a:rPr lang="en-US"/>
              <a:t>Urbanization</a:t>
            </a:r>
          </a:p>
          <a:p>
            <a:pPr lvl="2"/>
            <a:r>
              <a:rPr lang="en-US"/>
              <a:t>Cost - raising and educating children</a:t>
            </a:r>
          </a:p>
          <a:p>
            <a:pPr lvl="2"/>
            <a:r>
              <a:rPr lang="en-US"/>
              <a:t>Education &amp; Employment opportunity - women</a:t>
            </a:r>
          </a:p>
          <a:p>
            <a:pPr lvl="2"/>
            <a:r>
              <a:rPr lang="en-US"/>
              <a:t>Infant mortality rate</a:t>
            </a:r>
          </a:p>
          <a:p>
            <a:pPr lvl="2"/>
            <a:r>
              <a:rPr lang="en-US"/>
              <a:t>Average marriage age</a:t>
            </a:r>
          </a:p>
          <a:p>
            <a:pPr lvl="2"/>
            <a:r>
              <a:rPr lang="en-US"/>
              <a:t>Availability - pension</a:t>
            </a:r>
          </a:p>
          <a:p>
            <a:pPr lvl="2"/>
            <a:r>
              <a:rPr lang="en-US"/>
              <a:t>Birth control</a:t>
            </a:r>
          </a:p>
          <a:p>
            <a:pPr lvl="2"/>
            <a:r>
              <a:rPr lang="en-US"/>
              <a:t>Religious beliefs, tradition and culture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Death Rate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  <a:p>
            <a:pPr lvl="2"/>
            <a:r>
              <a:rPr lang="en-US" sz="2800"/>
              <a:t>Nutrition</a:t>
            </a:r>
          </a:p>
          <a:p>
            <a:pPr lvl="2"/>
            <a:r>
              <a:rPr lang="en-US" sz="2800"/>
              <a:t>Fewer infant deaths and increased longevity</a:t>
            </a:r>
          </a:p>
          <a:p>
            <a:pPr lvl="2"/>
            <a:r>
              <a:rPr lang="en-US" sz="2800"/>
              <a:t>Health and technology</a:t>
            </a:r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Teen Pregnancy in the USA</a:t>
            </a:r>
          </a:p>
          <a:p>
            <a:r>
              <a:rPr lang="en-US"/>
              <a:t>Migration</a:t>
            </a:r>
          </a:p>
          <a:p>
            <a:r>
              <a:rPr lang="en-US"/>
              <a:t>Immigration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6096000" cy="1143000"/>
          </a:xfrm>
        </p:spPr>
        <p:txBody>
          <a:bodyPr/>
          <a:lstStyle/>
          <a:p>
            <a:r>
              <a:rPr lang="en-US"/>
              <a:t>Population Age Structure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6705600" cy="4038600"/>
          </a:xfrm>
        </p:spPr>
        <p:txBody>
          <a:bodyPr/>
          <a:lstStyle/>
          <a:p>
            <a:endParaRPr lang="en-US"/>
          </a:p>
          <a:p>
            <a:pPr lvl="1"/>
            <a:r>
              <a:rPr lang="en-US" sz="3200"/>
              <a:t>Ways of classifying</a:t>
            </a:r>
          </a:p>
          <a:p>
            <a:pPr lvl="2"/>
            <a:r>
              <a:rPr lang="en-US" sz="3200"/>
              <a:t> Pre-reproductive age</a:t>
            </a:r>
          </a:p>
          <a:p>
            <a:pPr lvl="2"/>
            <a:r>
              <a:rPr lang="en-US" sz="3200"/>
              <a:t> Reproductive age</a:t>
            </a:r>
          </a:p>
          <a:p>
            <a:pPr lvl="2"/>
            <a:r>
              <a:rPr lang="en-US" sz="3200"/>
              <a:t> Post-reproductive age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6096000" cy="133350"/>
          </a:xfrm>
        </p:spPr>
        <p:txBody>
          <a:bodyPr/>
          <a:lstStyle/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315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/>
              <a:t>Solutions Influencing Population</a:t>
            </a:r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Controlling Migration</a:t>
            </a:r>
          </a:p>
          <a:p>
            <a:pPr lvl="1"/>
            <a:r>
              <a:rPr lang="en-US"/>
              <a:t>Reducing Birth Rates</a:t>
            </a:r>
          </a:p>
          <a:p>
            <a:pPr lvl="2"/>
            <a:r>
              <a:rPr lang="en-US"/>
              <a:t>Economic development</a:t>
            </a:r>
          </a:p>
          <a:p>
            <a:pPr lvl="2"/>
            <a:r>
              <a:rPr lang="en-US"/>
              <a:t>Family planning</a:t>
            </a:r>
          </a:p>
          <a:p>
            <a:pPr lvl="2"/>
            <a:r>
              <a:rPr lang="en-US"/>
              <a:t>Economic rewards</a:t>
            </a:r>
          </a:p>
          <a:p>
            <a:pPr lvl="2"/>
            <a:r>
              <a:rPr lang="en-US"/>
              <a:t>Empowering women</a:t>
            </a:r>
          </a:p>
          <a:p>
            <a:pPr lvl="1"/>
            <a:r>
              <a:rPr lang="en-US"/>
              <a:t>Population Control Studies</a:t>
            </a:r>
          </a:p>
          <a:p>
            <a:pPr lvl="2"/>
            <a:r>
              <a:rPr lang="en-US"/>
              <a:t>India</a:t>
            </a:r>
          </a:p>
          <a:p>
            <a:pPr lvl="2"/>
            <a:r>
              <a:rPr lang="en-US"/>
              <a:t>China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609600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60960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/>
              <a:t>		Population Distribution</a:t>
            </a:r>
          </a:p>
          <a:p>
            <a:pPr>
              <a:buFontTx/>
              <a:buNone/>
            </a:pPr>
            <a:endParaRPr lang="en-US" sz="3600"/>
          </a:p>
          <a:p>
            <a:pPr lvl="1"/>
            <a:r>
              <a:rPr lang="en-US"/>
              <a:t>Urbanization and Growth</a:t>
            </a:r>
          </a:p>
          <a:p>
            <a:pPr lvl="2"/>
            <a:r>
              <a:rPr lang="en-US"/>
              <a:t>The future is urban</a:t>
            </a:r>
          </a:p>
          <a:p>
            <a:pPr lvl="2"/>
            <a:r>
              <a:rPr lang="en-US"/>
              <a:t>Hyper-urbanization - LDCs</a:t>
            </a:r>
          </a:p>
          <a:p>
            <a:pPr lvl="2"/>
            <a:r>
              <a:rPr lang="en-US"/>
              <a:t>The United States  and other MDC’s</a:t>
            </a:r>
          </a:p>
          <a:p>
            <a:pPr lvl="2"/>
            <a:r>
              <a:rPr lang="en-US"/>
              <a:t>Spatial patterns of development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>
            <p:ph type="title"/>
          </p:nvPr>
        </p:nvSpPr>
        <p:spPr>
          <a:xfrm>
            <a:off x="914400" y="304800"/>
            <a:ext cx="7543800" cy="3048000"/>
          </a:xfrm>
          <a:noFill/>
          <a:ln/>
        </p:spPr>
        <p:txBody>
          <a:bodyPr/>
          <a:lstStyle/>
          <a:p>
            <a:r>
              <a:rPr lang="en-US"/>
              <a:t>CHAPTER 7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HUMAN POPULATIONS</a:t>
            </a:r>
          </a:p>
        </p:txBody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486400"/>
            <a:ext cx="7772400" cy="6096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>
            <p:ph type="title"/>
          </p:nvPr>
        </p:nvSpPr>
        <p:spPr>
          <a:xfrm>
            <a:off x="609600" y="838200"/>
            <a:ext cx="8305800" cy="1066800"/>
          </a:xfrm>
          <a:noFill/>
          <a:ln/>
        </p:spPr>
        <p:txBody>
          <a:bodyPr/>
          <a:lstStyle/>
          <a:p>
            <a:r>
              <a:rPr lang="en-US"/>
              <a:t>Population Growth</a:t>
            </a:r>
            <a:br>
              <a:rPr lang="en-US"/>
            </a:br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Birth Rates</a:t>
            </a:r>
          </a:p>
          <a:p>
            <a:r>
              <a:rPr lang="en-US"/>
              <a:t>Over-population</a:t>
            </a:r>
          </a:p>
          <a:p>
            <a:r>
              <a:rPr lang="en-US"/>
              <a:t>Technology and Ingenuity</a:t>
            </a:r>
          </a:p>
        </p:txBody>
      </p:sp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>
            <p:ph type="title"/>
          </p:nvPr>
        </p:nvSpPr>
        <p:spPr>
          <a:xfrm>
            <a:off x="533400" y="838200"/>
            <a:ext cx="8382000" cy="1066800"/>
          </a:xfrm>
          <a:noFill/>
          <a:ln/>
        </p:spPr>
        <p:txBody>
          <a:bodyPr/>
          <a:lstStyle/>
          <a:p>
            <a:r>
              <a:rPr lang="en-US"/>
              <a:t>Limits to Population Growth</a:t>
            </a:r>
            <a:br>
              <a:rPr lang="en-US"/>
            </a:br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Malthusian checks</a:t>
            </a:r>
          </a:p>
          <a:p>
            <a:r>
              <a:rPr lang="en-US"/>
              <a:t>Karl Marx</a:t>
            </a:r>
          </a:p>
          <a:p>
            <a:r>
              <a:rPr lang="en-US"/>
              <a:t>Neo-Malthusian</a:t>
            </a:r>
          </a:p>
          <a:p>
            <a:pPr lvl="1"/>
            <a:r>
              <a:rPr lang="en-US"/>
              <a:t>Technology solutions?</a:t>
            </a:r>
          </a:p>
          <a:p>
            <a:pPr lvl="1"/>
            <a:r>
              <a:rPr lang="en-US"/>
              <a:t>Can More people be Beneficial?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>
            <p:ph type="title"/>
          </p:nvPr>
        </p:nvSpPr>
        <p:spPr>
          <a:xfrm>
            <a:off x="1676400" y="4572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A DIVIDED WORLD</a:t>
            </a:r>
          </a:p>
        </p:txBody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Rich vs. Poor</a:t>
            </a:r>
          </a:p>
          <a:p>
            <a:r>
              <a:rPr lang="en-US"/>
              <a:t>North vs. South</a:t>
            </a:r>
          </a:p>
          <a:p>
            <a:r>
              <a:rPr lang="en-US"/>
              <a:t>Developed countries vs. undeveloped countries</a:t>
            </a:r>
          </a:p>
          <a:p>
            <a:pPr lvl="1"/>
            <a:r>
              <a:rPr lang="en-US"/>
              <a:t>First, Second, Third and Fourth World Countries</a:t>
            </a:r>
          </a:p>
        </p:txBody>
      </p:sp>
    </p:spTree>
  </p:cSld>
  <p:clrMapOvr>
    <a:masterClrMapping/>
  </p:clrMapOvr>
  <p:transition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>
            <p:ph type="title"/>
          </p:nvPr>
        </p:nvSpPr>
        <p:spPr>
          <a:xfrm>
            <a:off x="685800" y="762000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Human Demography</a:t>
            </a:r>
            <a:br>
              <a:rPr lang="en-US"/>
            </a:br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Fertility</a:t>
            </a:r>
          </a:p>
          <a:p>
            <a:r>
              <a:rPr lang="en-US"/>
              <a:t>Birthrate</a:t>
            </a:r>
          </a:p>
          <a:p>
            <a:r>
              <a:rPr lang="en-US"/>
              <a:t>Zero population growth</a:t>
            </a:r>
          </a:p>
          <a:p>
            <a:r>
              <a:rPr lang="en-US"/>
              <a:t>Mortality and death rates</a:t>
            </a:r>
          </a:p>
          <a:p>
            <a:r>
              <a:rPr lang="en-US"/>
              <a:t>Population growth rates</a:t>
            </a:r>
          </a:p>
          <a:p>
            <a:r>
              <a:rPr lang="en-US"/>
              <a:t>Life span and life expectancy</a:t>
            </a:r>
          </a:p>
          <a:p>
            <a:pPr lvl="1"/>
            <a:r>
              <a:rPr lang="en-US"/>
              <a:t>dependency ratio</a:t>
            </a:r>
          </a:p>
          <a:p>
            <a:r>
              <a:rPr lang="en-US"/>
              <a:t>Emigration and Immigration</a:t>
            </a:r>
          </a:p>
        </p:txBody>
      </p:sp>
    </p:spTree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>
            <p:ph type="title"/>
          </p:nvPr>
        </p:nvSpPr>
        <p:spPr>
          <a:xfrm>
            <a:off x="609600" y="609600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Population Growth: Opposition</a:t>
            </a:r>
          </a:p>
        </p:txBody>
      </p:sp>
      <p:sp>
        <p:nvSpPr>
          <p:cNvPr id="7680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Pronatalist/Social Pressures</a:t>
            </a:r>
          </a:p>
          <a:p>
            <a:r>
              <a:rPr lang="en-US"/>
              <a:t>Birth Reduction Pressures</a:t>
            </a:r>
          </a:p>
          <a:p>
            <a:pPr lvl="1"/>
            <a:r>
              <a:rPr lang="en-US"/>
              <a:t>Education</a:t>
            </a:r>
          </a:p>
          <a:p>
            <a:pPr lvl="1"/>
            <a:r>
              <a:rPr lang="en-US"/>
              <a:t>Birth control</a:t>
            </a:r>
          </a:p>
          <a:p>
            <a:pPr lvl="1"/>
            <a:r>
              <a:rPr lang="en-US"/>
              <a:t>Economics</a:t>
            </a:r>
          </a:p>
        </p:txBody>
      </p:sp>
    </p:spTree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>
            <p:ph type="title"/>
          </p:nvPr>
        </p:nvSpPr>
        <p:spPr>
          <a:xfrm>
            <a:off x="762000" y="838200"/>
            <a:ext cx="8153400" cy="1143000"/>
          </a:xfrm>
          <a:noFill/>
          <a:ln/>
        </p:spPr>
        <p:txBody>
          <a:bodyPr/>
          <a:lstStyle/>
          <a:p>
            <a:r>
              <a:rPr lang="en-US"/>
              <a:t>Demographic Transition</a:t>
            </a:r>
            <a:br>
              <a:rPr lang="en-US"/>
            </a:br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>
            <p:ph type="body" idx="1"/>
          </p:nvPr>
        </p:nvSpPr>
        <p:spPr>
          <a:xfrm>
            <a:off x="1143000" y="1828800"/>
            <a:ext cx="7315200" cy="4038600"/>
          </a:xfrm>
          <a:noFill/>
          <a:ln/>
        </p:spPr>
        <p:txBody>
          <a:bodyPr/>
          <a:lstStyle/>
          <a:p>
            <a:r>
              <a:rPr lang="en-US"/>
              <a:t>Improved living conditions</a:t>
            </a:r>
          </a:p>
          <a:p>
            <a:r>
              <a:rPr lang="en-US"/>
              <a:t>Development and Population</a:t>
            </a:r>
          </a:p>
          <a:p>
            <a:r>
              <a:rPr lang="en-US"/>
              <a:t>Optimistic View</a:t>
            </a:r>
          </a:p>
          <a:p>
            <a:r>
              <a:rPr lang="en-US"/>
              <a:t>Pessimistic View</a:t>
            </a:r>
          </a:p>
          <a:p>
            <a:r>
              <a:rPr lang="en-US"/>
              <a:t>Social Justice View</a:t>
            </a:r>
          </a:p>
          <a:p>
            <a:r>
              <a:rPr lang="en-US"/>
              <a:t>Ecojustice View</a:t>
            </a:r>
          </a:p>
          <a:p>
            <a:r>
              <a:rPr lang="en-US"/>
              <a:t>Infant Mortality</a:t>
            </a:r>
          </a:p>
          <a:p>
            <a:r>
              <a:rPr lang="en-US"/>
              <a:t>Women’s Rights</a:t>
            </a:r>
          </a:p>
        </p:txBody>
      </p:sp>
    </p:spTree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>
            <p:ph type="title"/>
          </p:nvPr>
        </p:nvSpPr>
        <p:spPr>
          <a:xfrm>
            <a:off x="533400" y="838200"/>
            <a:ext cx="8915400" cy="1219200"/>
          </a:xfrm>
          <a:noFill/>
          <a:ln/>
        </p:spPr>
        <p:txBody>
          <a:bodyPr/>
          <a:lstStyle/>
          <a:p>
            <a:r>
              <a:rPr lang="en-US"/>
              <a:t>Family Planning &amp; Fertility Control</a:t>
            </a:r>
            <a:br>
              <a:rPr lang="en-US"/>
            </a:br>
            <a:endParaRPr lang="en-US"/>
          </a:p>
        </p:txBody>
      </p:sp>
      <p:sp>
        <p:nvSpPr>
          <p:cNvPr id="12697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Birth Control</a:t>
            </a:r>
          </a:p>
          <a:p>
            <a:pPr lvl="1"/>
            <a:r>
              <a:rPr lang="en-US"/>
              <a:t>Celibacy</a:t>
            </a:r>
          </a:p>
          <a:p>
            <a:pPr lvl="1"/>
            <a:r>
              <a:rPr lang="en-US"/>
              <a:t>Mechanical barriers</a:t>
            </a:r>
          </a:p>
          <a:p>
            <a:pPr lvl="1"/>
            <a:r>
              <a:rPr lang="en-US"/>
              <a:t>Surgery</a:t>
            </a:r>
          </a:p>
          <a:p>
            <a:pPr lvl="1"/>
            <a:r>
              <a:rPr lang="en-US"/>
              <a:t>Chemicals</a:t>
            </a:r>
          </a:p>
          <a:p>
            <a:pPr lvl="1"/>
            <a:r>
              <a:rPr lang="en-US"/>
              <a:t>Implantation of physical controls</a:t>
            </a:r>
          </a:p>
          <a:p>
            <a:pPr lvl="1"/>
            <a:r>
              <a:rPr lang="en-US"/>
              <a:t>Abortion</a:t>
            </a:r>
          </a:p>
        </p:txBody>
      </p:sp>
    </p:spTree>
  </p:cSld>
  <p:clrMapOvr>
    <a:masterClrMapping/>
  </p:clrMapOvr>
  <p:transition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>
            <p:ph type="title"/>
          </p:nvPr>
        </p:nvSpPr>
        <p:spPr>
          <a:xfrm>
            <a:off x="914400" y="457200"/>
            <a:ext cx="6934200" cy="3200400"/>
          </a:xfrm>
          <a:noFill/>
          <a:ln/>
        </p:spPr>
        <p:txBody>
          <a:bodyPr/>
          <a:lstStyle/>
          <a:p>
            <a:r>
              <a:rPr lang="en-US"/>
              <a:t>CHAPTER 8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ECOLOGICAL ECONOMICS</a:t>
            </a:r>
          </a:p>
        </p:txBody>
      </p:sp>
      <p:sp>
        <p:nvSpPr>
          <p:cNvPr id="12800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410200"/>
            <a:ext cx="7772400" cy="6858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>
            <p:ph type="title"/>
          </p:nvPr>
        </p:nvSpPr>
        <p:spPr>
          <a:xfrm>
            <a:off x="2057400" y="6096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Classical Economics</a:t>
            </a:r>
            <a:br>
              <a:rPr lang="en-US"/>
            </a:br>
            <a:endParaRPr lang="en-US"/>
          </a:p>
        </p:txBody>
      </p:sp>
      <p:sp>
        <p:nvSpPr>
          <p:cNvPr id="12902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Diminished Returns</a:t>
            </a:r>
          </a:p>
          <a:p>
            <a:r>
              <a:rPr lang="en-US"/>
              <a:t>Demand</a:t>
            </a:r>
          </a:p>
          <a:p>
            <a:r>
              <a:rPr lang="en-US"/>
              <a:t>Supply</a:t>
            </a:r>
          </a:p>
          <a:p>
            <a:r>
              <a:rPr lang="en-US"/>
              <a:t>Market Equilibrium</a:t>
            </a:r>
          </a:p>
          <a:p>
            <a:r>
              <a:rPr lang="en-US"/>
              <a:t>Marginal Costs</a:t>
            </a:r>
          </a:p>
          <a:p>
            <a:r>
              <a:rPr lang="en-US"/>
              <a:t>Price Elasticity</a:t>
            </a:r>
          </a:p>
        </p:txBody>
      </p:sp>
    </p:spTree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>
            <p:ph type="title"/>
          </p:nvPr>
        </p:nvSpPr>
        <p:spPr>
          <a:xfrm>
            <a:off x="2819400" y="381000"/>
            <a:ext cx="6096000" cy="1524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30051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1752600"/>
            <a:ext cx="7924800" cy="3733800"/>
          </a:xfrm>
          <a:noFill/>
          <a:ln/>
        </p:spPr>
        <p:txBody>
          <a:bodyPr/>
          <a:lstStyle/>
          <a:p>
            <a:r>
              <a:rPr lang="en-US"/>
              <a:t>Neoclassical Economics</a:t>
            </a:r>
          </a:p>
          <a:p>
            <a:pPr lvl="1"/>
            <a:r>
              <a:rPr lang="en-US"/>
              <a:t>Karl Marx</a:t>
            </a:r>
          </a:p>
          <a:p>
            <a:pPr lvl="1"/>
            <a:r>
              <a:rPr lang="en-US"/>
              <a:t>E. F. Schumacher</a:t>
            </a:r>
          </a:p>
          <a:p>
            <a:r>
              <a:rPr lang="en-US"/>
              <a:t>Ecological Economics</a:t>
            </a:r>
          </a:p>
          <a:p>
            <a:pPr lvl="1"/>
            <a:r>
              <a:rPr lang="en-US"/>
              <a:t>steady-state economy</a:t>
            </a:r>
          </a:p>
        </p:txBody>
      </p:sp>
    </p:spTree>
  </p:cSld>
  <p:clrMapOvr>
    <a:masterClrMapping/>
  </p:clrMapOvr>
  <p:transition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>
            <p:ph type="title"/>
          </p:nvPr>
        </p:nvSpPr>
        <p:spPr>
          <a:xfrm>
            <a:off x="685800" y="762000"/>
            <a:ext cx="8077200" cy="1371600"/>
          </a:xfrm>
          <a:noFill/>
          <a:ln/>
        </p:spPr>
        <p:txBody>
          <a:bodyPr/>
          <a:lstStyle/>
          <a:p>
            <a:r>
              <a:rPr lang="en-US"/>
              <a:t>Resources, Capital and Reserves</a:t>
            </a:r>
            <a:br>
              <a:rPr lang="en-US"/>
            </a:br>
            <a:endParaRPr lang="en-US"/>
          </a:p>
        </p:txBody>
      </p:sp>
      <p:sp>
        <p:nvSpPr>
          <p:cNvPr id="13107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Resource Types</a:t>
            </a:r>
          </a:p>
          <a:p>
            <a:pPr lvl="1"/>
            <a:r>
              <a:rPr lang="en-US"/>
              <a:t>Capital</a:t>
            </a:r>
          </a:p>
          <a:p>
            <a:pPr lvl="1"/>
            <a:r>
              <a:rPr lang="en-US"/>
              <a:t>Resource</a:t>
            </a:r>
          </a:p>
          <a:p>
            <a:pPr lvl="1"/>
            <a:r>
              <a:rPr lang="en-US"/>
              <a:t>Nonrenewable resources</a:t>
            </a:r>
          </a:p>
          <a:p>
            <a:pPr lvl="1"/>
            <a:r>
              <a:rPr lang="en-US"/>
              <a:t>Renewable resources</a:t>
            </a:r>
          </a:p>
          <a:p>
            <a:pPr lvl="1"/>
            <a:r>
              <a:rPr lang="en-US"/>
              <a:t>Intangible resources</a:t>
            </a:r>
          </a:p>
        </p:txBody>
      </p:sp>
    </p:spTree>
  </p:cSld>
  <p:clrMapOvr>
    <a:masterClrMapping/>
  </p:clrMapOvr>
  <p:transition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>
            <p:ph type="title"/>
          </p:nvPr>
        </p:nvSpPr>
        <p:spPr>
          <a:xfrm>
            <a:off x="990600" y="762000"/>
            <a:ext cx="8153400" cy="1371600"/>
          </a:xfrm>
          <a:noFill/>
          <a:ln/>
        </p:spPr>
        <p:txBody>
          <a:bodyPr/>
          <a:lstStyle/>
          <a:p>
            <a:r>
              <a:rPr lang="en-US"/>
              <a:t>Economic Resource Categories</a:t>
            </a:r>
            <a:br>
              <a:rPr lang="en-US"/>
            </a:br>
            <a:endParaRPr lang="en-US"/>
          </a:p>
        </p:txBody>
      </p:sp>
      <p:sp>
        <p:nvSpPr>
          <p:cNvPr id="13209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Proven resources</a:t>
            </a:r>
          </a:p>
          <a:p>
            <a:r>
              <a:rPr lang="en-US"/>
              <a:t>Known resources</a:t>
            </a:r>
          </a:p>
          <a:p>
            <a:r>
              <a:rPr lang="en-US"/>
              <a:t>Undiscovered resources</a:t>
            </a:r>
          </a:p>
          <a:p>
            <a:r>
              <a:rPr lang="en-US"/>
              <a:t>Recoverable resources</a:t>
            </a:r>
          </a:p>
        </p:txBody>
      </p:sp>
    </p:spTree>
  </p:cSld>
  <p:clrMapOvr>
    <a:masterClrMapping/>
  </p:clrMapOvr>
  <p:transition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>
            <p:ph type="title"/>
          </p:nvPr>
        </p:nvSpPr>
        <p:spPr>
          <a:xfrm>
            <a:off x="304800" y="838200"/>
            <a:ext cx="9296400" cy="1219200"/>
          </a:xfrm>
          <a:noFill/>
          <a:ln/>
        </p:spPr>
        <p:txBody>
          <a:bodyPr/>
          <a:lstStyle/>
          <a:p>
            <a:r>
              <a:rPr lang="en-US"/>
              <a:t>Population, Technology, and Scarcity</a:t>
            </a:r>
            <a:br>
              <a:rPr lang="en-US"/>
            </a:br>
            <a:endParaRPr lang="en-US"/>
          </a:p>
        </p:txBody>
      </p:sp>
      <p:sp>
        <p:nvSpPr>
          <p:cNvPr id="13312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Market Efficiencies</a:t>
            </a:r>
          </a:p>
          <a:p>
            <a:r>
              <a:rPr lang="en-US"/>
              <a:t>Increasing Environmental Carrying Capacity</a:t>
            </a:r>
          </a:p>
          <a:p>
            <a:r>
              <a:rPr lang="en-US"/>
              <a:t>Economic Models</a:t>
            </a:r>
          </a:p>
          <a:p>
            <a:r>
              <a:rPr lang="en-US"/>
              <a:t>Why Not Conserve Resources?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>
            <p:ph type="title"/>
          </p:nvPr>
        </p:nvSpPr>
        <p:spPr>
          <a:xfrm>
            <a:off x="838200" y="457200"/>
            <a:ext cx="8077200" cy="1447800"/>
          </a:xfrm>
          <a:noFill/>
          <a:ln/>
        </p:spPr>
        <p:txBody>
          <a:bodyPr/>
          <a:lstStyle/>
          <a:p>
            <a:r>
              <a:rPr lang="en-US"/>
              <a:t>HUMAN DEVELOPMENT</a:t>
            </a:r>
          </a:p>
        </p:txBody>
      </p:sp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>
          <a:xfrm>
            <a:off x="1219200" y="1447800"/>
            <a:ext cx="9144000" cy="5410200"/>
          </a:xfrm>
          <a:noFill/>
          <a:ln/>
        </p:spPr>
        <p:txBody>
          <a:bodyPr/>
          <a:lstStyle/>
          <a:p>
            <a:r>
              <a:rPr lang="en-US"/>
              <a:t>Human Development Index</a:t>
            </a:r>
          </a:p>
          <a:p>
            <a:r>
              <a:rPr lang="en-US"/>
              <a:t>Developmental Discrepancies</a:t>
            </a:r>
          </a:p>
          <a:p>
            <a:pPr lvl="1"/>
            <a:r>
              <a:rPr lang="en-US"/>
              <a:t>basic social services</a:t>
            </a:r>
          </a:p>
          <a:p>
            <a:pPr lvl="2"/>
            <a:r>
              <a:rPr lang="en-US"/>
              <a:t>education</a:t>
            </a:r>
          </a:p>
          <a:p>
            <a:pPr lvl="2"/>
            <a:r>
              <a:rPr lang="en-US"/>
              <a:t>health care</a:t>
            </a:r>
          </a:p>
          <a:p>
            <a:pPr lvl="1"/>
            <a:r>
              <a:rPr lang="en-US"/>
              <a:t>agrarian reform</a:t>
            </a:r>
          </a:p>
          <a:p>
            <a:pPr lvl="1"/>
            <a:r>
              <a:rPr lang="en-US"/>
              <a:t>employment</a:t>
            </a:r>
          </a:p>
          <a:p>
            <a:pPr lvl="1"/>
            <a:r>
              <a:rPr lang="en-US"/>
              <a:t>civil rights</a:t>
            </a:r>
          </a:p>
          <a:p>
            <a:pPr lvl="1"/>
            <a:r>
              <a:rPr lang="en-US"/>
              <a:t>sustainable resource use</a:t>
            </a:r>
          </a:p>
          <a:p>
            <a:r>
              <a:rPr lang="en-US"/>
              <a:t>Sustainable Development</a:t>
            </a:r>
          </a:p>
        </p:txBody>
      </p:sp>
    </p:spTree>
  </p:cSld>
  <p:clrMapOvr>
    <a:masterClrMapping/>
  </p:clrMapOvr>
  <p:transition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>
            <p:ph type="title"/>
          </p:nvPr>
        </p:nvSpPr>
        <p:spPr>
          <a:xfrm>
            <a:off x="762000" y="1066800"/>
            <a:ext cx="7924800" cy="533400"/>
          </a:xfrm>
          <a:noFill/>
          <a:ln/>
        </p:spPr>
        <p:txBody>
          <a:bodyPr/>
          <a:lstStyle/>
          <a:p>
            <a:r>
              <a:rPr lang="en-US"/>
              <a:t>Natural Resource Accounting</a:t>
            </a:r>
            <a:br>
              <a:rPr lang="en-US"/>
            </a:br>
            <a:endParaRPr lang="en-US"/>
          </a:p>
        </p:txBody>
      </p:sp>
      <p:sp>
        <p:nvSpPr>
          <p:cNvPr id="13414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Gross National Product (GNP)</a:t>
            </a:r>
          </a:p>
          <a:p>
            <a:r>
              <a:rPr lang="en-US"/>
              <a:t>Human Development Index (HDI)</a:t>
            </a:r>
          </a:p>
          <a:p>
            <a:r>
              <a:rPr lang="en-US"/>
              <a:t>Non-market Values</a:t>
            </a:r>
          </a:p>
          <a:p>
            <a:r>
              <a:rPr lang="en-US"/>
              <a:t>Cost/Benefit Ratios</a:t>
            </a:r>
          </a:p>
          <a:p>
            <a:r>
              <a:rPr lang="en-US"/>
              <a:t>Green Business</a:t>
            </a:r>
          </a:p>
          <a:p>
            <a:r>
              <a:rPr lang="en-US"/>
              <a:t>Jobs and the Environment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>
            <p:ph type="title"/>
          </p:nvPr>
        </p:nvSpPr>
        <p:spPr>
          <a:xfrm>
            <a:off x="1600200" y="381000"/>
            <a:ext cx="6096000" cy="3733800"/>
          </a:xfrm>
          <a:noFill/>
          <a:ln/>
        </p:spPr>
        <p:txBody>
          <a:bodyPr/>
          <a:lstStyle/>
          <a:p>
            <a:r>
              <a:rPr lang="en-US"/>
              <a:t>Sustainability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Sustainable Development</a:t>
            </a:r>
          </a:p>
        </p:txBody>
      </p:sp>
      <p:sp>
        <p:nvSpPr>
          <p:cNvPr id="13517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724400"/>
            <a:ext cx="7772400" cy="13716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>
            <p:ph type="title"/>
          </p:nvPr>
        </p:nvSpPr>
        <p:spPr>
          <a:xfrm>
            <a:off x="1524000" y="381000"/>
            <a:ext cx="6096000" cy="4038600"/>
          </a:xfrm>
          <a:noFill/>
          <a:ln/>
        </p:spPr>
        <p:txBody>
          <a:bodyPr/>
          <a:lstStyle/>
          <a:p>
            <a:r>
              <a:rPr lang="en-US"/>
              <a:t>CHAPTER 9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ENVIRONMENTAL HEALTH AND TOXICOLOGY</a:t>
            </a:r>
          </a:p>
        </p:txBody>
      </p:sp>
      <p:sp>
        <p:nvSpPr>
          <p:cNvPr id="7885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181600"/>
            <a:ext cx="7772400" cy="9144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>
            <p:ph type="title"/>
          </p:nvPr>
        </p:nvSpPr>
        <p:spPr>
          <a:xfrm>
            <a:off x="0" y="381000"/>
            <a:ext cx="8610600" cy="2819400"/>
          </a:xfrm>
          <a:noFill/>
          <a:ln/>
        </p:spPr>
        <p:txBody>
          <a:bodyPr/>
          <a:lstStyle/>
          <a:p>
            <a:r>
              <a:rPr lang="en-US"/>
              <a:t>Health Hazards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7987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828800"/>
            <a:ext cx="8458200" cy="5486400"/>
          </a:xfrm>
          <a:noFill/>
          <a:ln/>
        </p:spPr>
        <p:txBody>
          <a:bodyPr/>
          <a:lstStyle/>
          <a:p>
            <a:r>
              <a:rPr lang="en-US"/>
              <a:t>Infectious Diseases</a:t>
            </a:r>
          </a:p>
          <a:p>
            <a:r>
              <a:rPr lang="en-US"/>
              <a:t>Respiratory diseases</a:t>
            </a:r>
          </a:p>
          <a:p>
            <a:pPr lvl="1"/>
            <a:r>
              <a:rPr lang="en-US"/>
              <a:t>pneumonia</a:t>
            </a:r>
          </a:p>
          <a:p>
            <a:pPr lvl="1"/>
            <a:r>
              <a:rPr lang="en-US"/>
              <a:t>tuberculosis</a:t>
            </a:r>
          </a:p>
          <a:p>
            <a:pPr lvl="1"/>
            <a:r>
              <a:rPr lang="en-US"/>
              <a:t>influenza</a:t>
            </a:r>
          </a:p>
          <a:p>
            <a:pPr lvl="1"/>
            <a:r>
              <a:rPr lang="en-US"/>
              <a:t>whooping cough</a:t>
            </a:r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1066800" y="1676400"/>
            <a:ext cx="6934200" cy="3387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600"/>
              <a:t>Malaria</a:t>
            </a:r>
          </a:p>
          <a:p>
            <a:pPr>
              <a:buFontTx/>
              <a:buChar char="•"/>
            </a:pPr>
            <a:r>
              <a:rPr lang="en-US" sz="3600"/>
              <a:t>Parasitic Mematodes</a:t>
            </a:r>
          </a:p>
          <a:p>
            <a:pPr>
              <a:buFontTx/>
              <a:buChar char="•"/>
            </a:pPr>
            <a:r>
              <a:rPr lang="en-US" sz="3600"/>
              <a:t>Schistosomiasis</a:t>
            </a:r>
          </a:p>
          <a:p>
            <a:pPr>
              <a:buFontTx/>
              <a:buChar char="•"/>
            </a:pPr>
            <a:r>
              <a:rPr lang="en-US" sz="3600"/>
              <a:t>Onchocerciasis (river blindness)</a:t>
            </a:r>
          </a:p>
          <a:p>
            <a:pPr>
              <a:buFontTx/>
              <a:buChar char="•"/>
            </a:pPr>
            <a:r>
              <a:rPr lang="en-US" sz="3600"/>
              <a:t>Trachoma</a:t>
            </a:r>
          </a:p>
          <a:p>
            <a:pPr>
              <a:buFontTx/>
              <a:buChar char="•"/>
            </a:pPr>
            <a:r>
              <a:rPr lang="en-US" sz="3600"/>
              <a:t>STD’s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>
            <p:ph type="title"/>
          </p:nvPr>
        </p:nvSpPr>
        <p:spPr>
          <a:xfrm>
            <a:off x="838200" y="1447800"/>
            <a:ext cx="7772400" cy="914400"/>
          </a:xfrm>
          <a:noFill/>
          <a:ln/>
        </p:spPr>
        <p:txBody>
          <a:bodyPr/>
          <a:lstStyle/>
          <a:p>
            <a:r>
              <a:rPr lang="en-US"/>
              <a:t>Toxic Chemicals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80899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752600"/>
            <a:ext cx="8534400" cy="5638800"/>
          </a:xfrm>
          <a:noFill/>
          <a:ln/>
        </p:spPr>
        <p:txBody>
          <a:bodyPr/>
          <a:lstStyle/>
          <a:p>
            <a:r>
              <a:rPr lang="en-US"/>
              <a:t>Irritants</a:t>
            </a:r>
          </a:p>
          <a:p>
            <a:r>
              <a:rPr lang="en-US"/>
              <a:t>Respiratory fibrotic agents</a:t>
            </a:r>
          </a:p>
          <a:p>
            <a:r>
              <a:rPr lang="en-US"/>
              <a:t>Asphyxiants</a:t>
            </a:r>
          </a:p>
          <a:p>
            <a:r>
              <a:rPr lang="en-US"/>
              <a:t>Allergens</a:t>
            </a:r>
          </a:p>
          <a:p>
            <a:r>
              <a:rPr lang="en-US"/>
              <a:t>Neurotoxins</a:t>
            </a:r>
          </a:p>
          <a:p>
            <a:r>
              <a:rPr lang="en-US"/>
              <a:t>Mutagens</a:t>
            </a:r>
          </a:p>
          <a:p>
            <a:r>
              <a:rPr lang="en-US"/>
              <a:t>Teratogens</a:t>
            </a:r>
          </a:p>
          <a:p>
            <a:r>
              <a:rPr lang="en-US"/>
              <a:t>Carcinogens</a:t>
            </a:r>
          </a:p>
        </p:txBody>
      </p:sp>
    </p:spTree>
  </p:cSld>
  <p:clrMapOvr>
    <a:masterClrMapping/>
  </p:clrMapOvr>
  <p:transition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>
            <p:ph type="title"/>
          </p:nvPr>
        </p:nvSpPr>
        <p:spPr>
          <a:xfrm>
            <a:off x="2819400" y="-381000"/>
            <a:ext cx="6096000" cy="3810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81923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1676400"/>
            <a:ext cx="6096000" cy="5943600"/>
          </a:xfrm>
          <a:noFill/>
          <a:ln/>
        </p:spPr>
        <p:txBody>
          <a:bodyPr/>
          <a:lstStyle/>
          <a:p>
            <a:r>
              <a:rPr lang="en-US"/>
              <a:t>Natural and Synthetic Toxin</a:t>
            </a:r>
          </a:p>
          <a:p>
            <a:r>
              <a:rPr lang="en-US"/>
              <a:t>Physical Agents</a:t>
            </a:r>
          </a:p>
          <a:p>
            <a:pPr lvl="1"/>
            <a:r>
              <a:rPr lang="en-US"/>
              <a:t>radiation</a:t>
            </a:r>
          </a:p>
          <a:p>
            <a:r>
              <a:rPr lang="en-US"/>
              <a:t>Trauma</a:t>
            </a:r>
          </a:p>
          <a:p>
            <a:pPr lvl="1"/>
            <a:r>
              <a:rPr lang="en-US"/>
              <a:t>stress</a:t>
            </a:r>
          </a:p>
          <a:p>
            <a:r>
              <a:rPr lang="en-US"/>
              <a:t>Diet</a:t>
            </a:r>
          </a:p>
        </p:txBody>
      </p:sp>
    </p:spTree>
  </p:cSld>
  <p:clrMapOvr>
    <a:masterClrMapping/>
  </p:clrMapOvr>
  <p:transition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026"/>
          <p:cNvSpPr>
            <a:spLocks noGrp="1" noChangeArrowheads="1"/>
          </p:cNvSpPr>
          <p:nvPr>
            <p:ph type="title"/>
          </p:nvPr>
        </p:nvSpPr>
        <p:spPr>
          <a:xfrm flipV="1">
            <a:off x="2819400" y="-74613"/>
            <a:ext cx="6096000" cy="74613"/>
          </a:xfrm>
        </p:spPr>
        <p:txBody>
          <a:bodyPr/>
          <a:lstStyle/>
          <a:p>
            <a:endParaRPr lang="en-US"/>
          </a:p>
        </p:txBody>
      </p:sp>
      <p:sp>
        <p:nvSpPr>
          <p:cNvPr id="153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8001000" cy="60960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3600"/>
              <a:t>Chemical Hazards and Toxicology</a:t>
            </a:r>
            <a:endParaRPr lang="en-US"/>
          </a:p>
          <a:p>
            <a:pPr lvl="1">
              <a:buFontTx/>
              <a:buNone/>
            </a:pPr>
            <a:endParaRPr lang="en-US"/>
          </a:p>
          <a:p>
            <a:pPr lvl="2"/>
            <a:r>
              <a:rPr lang="en-US"/>
              <a:t>Dose and response</a:t>
            </a:r>
          </a:p>
          <a:p>
            <a:pPr lvl="3"/>
            <a:r>
              <a:rPr lang="en-US"/>
              <a:t>LD5O factor</a:t>
            </a:r>
          </a:p>
          <a:p>
            <a:pPr lvl="2"/>
            <a:r>
              <a:rPr lang="en-US"/>
              <a:t>Acute effect</a:t>
            </a:r>
          </a:p>
          <a:p>
            <a:pPr lvl="2"/>
            <a:r>
              <a:rPr lang="en-US"/>
              <a:t>Chronic effect</a:t>
            </a:r>
          </a:p>
          <a:p>
            <a:pPr lvl="2"/>
            <a:r>
              <a:rPr lang="en-US"/>
              <a:t>Types </a:t>
            </a:r>
          </a:p>
          <a:p>
            <a:pPr lvl="3"/>
            <a:r>
              <a:rPr lang="en-US"/>
              <a:t>toxic substances</a:t>
            </a:r>
          </a:p>
          <a:p>
            <a:pPr lvl="3"/>
            <a:r>
              <a:rPr lang="en-US"/>
              <a:t>hazardous</a:t>
            </a:r>
          </a:p>
          <a:p>
            <a:pPr lvl="3"/>
            <a:r>
              <a:rPr lang="en-US"/>
              <a:t>carcinogens</a:t>
            </a:r>
          </a:p>
          <a:p>
            <a:pPr lvl="3"/>
            <a:r>
              <a:rPr lang="en-US"/>
              <a:t>mutagens</a:t>
            </a:r>
          </a:p>
          <a:p>
            <a:pPr lvl="3"/>
            <a:r>
              <a:rPr lang="en-US"/>
              <a:t>teratogens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>
            <p:ph type="title"/>
          </p:nvPr>
        </p:nvSpPr>
        <p:spPr>
          <a:xfrm>
            <a:off x="762000" y="990600"/>
            <a:ext cx="8382000" cy="1295400"/>
          </a:xfrm>
          <a:noFill/>
          <a:ln/>
        </p:spPr>
        <p:txBody>
          <a:bodyPr/>
          <a:lstStyle/>
          <a:p>
            <a:r>
              <a:rPr lang="en-US"/>
              <a:t>Movement, Distribution and </a:t>
            </a:r>
            <a:br>
              <a:rPr lang="en-US"/>
            </a:br>
            <a:r>
              <a:rPr lang="en-US"/>
              <a:t>Fate of Toxins</a:t>
            </a:r>
            <a:br>
              <a:rPr lang="en-US"/>
            </a:br>
            <a:endParaRPr lang="en-US"/>
          </a:p>
        </p:txBody>
      </p:sp>
      <p:sp>
        <p:nvSpPr>
          <p:cNvPr id="8294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Solubility</a:t>
            </a:r>
          </a:p>
          <a:p>
            <a:r>
              <a:rPr lang="en-US"/>
              <a:t>Bioaccumulation</a:t>
            </a:r>
          </a:p>
          <a:p>
            <a:r>
              <a:rPr lang="en-US"/>
              <a:t>Biomagnification</a:t>
            </a:r>
          </a:p>
          <a:p>
            <a:r>
              <a:rPr lang="en-US"/>
              <a:t>Persistence</a:t>
            </a:r>
          </a:p>
          <a:p>
            <a:r>
              <a:rPr lang="en-US"/>
              <a:t>Chemical Interactions</a:t>
            </a:r>
          </a:p>
        </p:txBody>
      </p:sp>
    </p:spTree>
  </p:cSld>
  <p:clrMapOvr>
    <a:masterClrMapping/>
  </p:clrMapOvr>
  <p:transition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>
            <p:ph type="title"/>
          </p:nvPr>
        </p:nvSpPr>
        <p:spPr>
          <a:xfrm>
            <a:off x="838200" y="1447800"/>
            <a:ext cx="8305800" cy="838200"/>
          </a:xfrm>
          <a:noFill/>
          <a:ln/>
        </p:spPr>
        <p:txBody>
          <a:bodyPr/>
          <a:lstStyle/>
          <a:p>
            <a:r>
              <a:rPr lang="en-US"/>
              <a:t>Minimizing Toxic Effects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Metabolic Degradation</a:t>
            </a:r>
          </a:p>
          <a:p>
            <a:r>
              <a:rPr lang="en-US"/>
              <a:t>Excretion</a:t>
            </a:r>
          </a:p>
          <a:p>
            <a:r>
              <a:rPr lang="en-US"/>
              <a:t>Repair Mechanisms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>
            <p:ph type="title"/>
          </p:nvPr>
        </p:nvSpPr>
        <p:spPr>
          <a:xfrm>
            <a:off x="0" y="685800"/>
            <a:ext cx="8915400" cy="1295400"/>
          </a:xfrm>
          <a:noFill/>
          <a:ln/>
        </p:spPr>
        <p:txBody>
          <a:bodyPr/>
          <a:lstStyle/>
          <a:p>
            <a:r>
              <a:rPr lang="en-US"/>
              <a:t>ENVIRONMENTAL PERSPECTIVES</a:t>
            </a:r>
          </a:p>
        </p:txBody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Neo-Malthusian</a:t>
            </a:r>
          </a:p>
          <a:p>
            <a:r>
              <a:rPr lang="en-US"/>
              <a:t>Technological optimists/Promethean environmentalism</a:t>
            </a:r>
          </a:p>
          <a:p>
            <a:r>
              <a:rPr lang="en-US"/>
              <a:t>“Cornucopian Fallacy”</a:t>
            </a:r>
          </a:p>
          <a:p>
            <a:r>
              <a:rPr lang="en-US"/>
              <a:t>Lessons from the Past</a:t>
            </a:r>
          </a:p>
        </p:txBody>
      </p:sp>
    </p:spTree>
  </p:cSld>
  <p:clrMapOvr>
    <a:masterClrMapping/>
  </p:clrMapOvr>
  <p:transition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>
            <p:ph type="title"/>
          </p:nvPr>
        </p:nvSpPr>
        <p:spPr>
          <a:xfrm>
            <a:off x="1143000" y="1219200"/>
            <a:ext cx="8001000" cy="1143000"/>
          </a:xfrm>
          <a:noFill/>
          <a:ln/>
        </p:spPr>
        <p:txBody>
          <a:bodyPr/>
          <a:lstStyle/>
          <a:p>
            <a:r>
              <a:rPr lang="en-US"/>
              <a:t>Measuring Toxicity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8499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Animal Testing</a:t>
            </a:r>
          </a:p>
          <a:p>
            <a:r>
              <a:rPr lang="en-US"/>
              <a:t>Toxicity Ratings</a:t>
            </a:r>
          </a:p>
          <a:p>
            <a:r>
              <a:rPr lang="en-US"/>
              <a:t>Acute vs. Chronic Doses and Effects</a:t>
            </a:r>
          </a:p>
          <a:p>
            <a:r>
              <a:rPr lang="en-US"/>
              <a:t>Detection Limits</a:t>
            </a:r>
          </a:p>
        </p:txBody>
      </p:sp>
    </p:spTree>
  </p:cSld>
  <p:clrMapOvr>
    <a:masterClrMapping/>
  </p:clrMapOvr>
  <p:transition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>
            <p:ph type="title"/>
          </p:nvPr>
        </p:nvSpPr>
        <p:spPr>
          <a:xfrm>
            <a:off x="609600" y="1143000"/>
            <a:ext cx="8077200" cy="1295400"/>
          </a:xfrm>
          <a:noFill/>
          <a:ln/>
        </p:spPr>
        <p:txBody>
          <a:bodyPr/>
          <a:lstStyle/>
          <a:p>
            <a:r>
              <a:rPr lang="en-US"/>
              <a:t>Assessment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8601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Risks</a:t>
            </a:r>
          </a:p>
          <a:p>
            <a:endParaRPr lang="en-US"/>
          </a:p>
          <a:p>
            <a:r>
              <a:rPr lang="en-US"/>
              <a:t>Acceptable risks??</a:t>
            </a:r>
          </a:p>
        </p:txBody>
      </p:sp>
    </p:spTree>
  </p:cSld>
  <p:clrMapOvr>
    <a:masterClrMapping/>
  </p:clrMapOvr>
  <p:transition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60960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8077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Risk Analysis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Identifying Risks</a:t>
            </a:r>
          </a:p>
          <a:p>
            <a:pPr lvl="1"/>
            <a:r>
              <a:rPr lang="en-US"/>
              <a:t>The Greatest Risks</a:t>
            </a:r>
          </a:p>
          <a:p>
            <a:pPr lvl="1"/>
            <a:r>
              <a:rPr lang="en-US"/>
              <a:t>Problems - Risk Assessment</a:t>
            </a:r>
          </a:p>
          <a:p>
            <a:pPr lvl="1"/>
            <a:r>
              <a:rPr lang="en-US"/>
              <a:t>Risk-Benefit Analysis</a:t>
            </a:r>
          </a:p>
          <a:p>
            <a:pPr lvl="1"/>
            <a:r>
              <a:rPr lang="en-US"/>
              <a:t>Managing Risks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>
            <p:ph type="title"/>
          </p:nvPr>
        </p:nvSpPr>
        <p:spPr>
          <a:xfrm>
            <a:off x="685800" y="457200"/>
            <a:ext cx="7315200" cy="4648200"/>
          </a:xfrm>
          <a:noFill/>
          <a:ln/>
        </p:spPr>
        <p:txBody>
          <a:bodyPr/>
          <a:lstStyle/>
          <a:p>
            <a:r>
              <a:rPr lang="en-US"/>
              <a:t>CHAPTER 10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FOOD, HUNGER AND NUTRITION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8704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257800"/>
            <a:ext cx="7772400" cy="838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>
            <p:ph type="title"/>
          </p:nvPr>
        </p:nvSpPr>
        <p:spPr>
          <a:xfrm>
            <a:off x="1143000" y="1371600"/>
            <a:ext cx="8001000" cy="762000"/>
          </a:xfrm>
          <a:noFill/>
          <a:ln/>
        </p:spPr>
        <p:txBody>
          <a:bodyPr/>
          <a:lstStyle/>
          <a:p>
            <a:r>
              <a:rPr lang="en-US"/>
              <a:t>Human Nutrition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Energy Needs</a:t>
            </a:r>
          </a:p>
          <a:p>
            <a:pPr lvl="1"/>
            <a:r>
              <a:rPr lang="en-US"/>
              <a:t>undernourishment</a:t>
            </a:r>
          </a:p>
          <a:p>
            <a:pPr lvl="1"/>
            <a:r>
              <a:rPr lang="en-US"/>
              <a:t>over-nourishment </a:t>
            </a:r>
          </a:p>
          <a:p>
            <a:r>
              <a:rPr lang="en-US"/>
              <a:t>Nutritional Needs</a:t>
            </a:r>
          </a:p>
          <a:p>
            <a:pPr lvl="1"/>
            <a:r>
              <a:rPr lang="en-US"/>
              <a:t>proteins</a:t>
            </a:r>
          </a:p>
          <a:p>
            <a:pPr lvl="1"/>
            <a:r>
              <a:rPr lang="en-US"/>
              <a:t>carbohydrates</a:t>
            </a:r>
          </a:p>
          <a:p>
            <a:pPr lvl="1"/>
            <a:r>
              <a:rPr lang="en-US"/>
              <a:t>lipids and oils</a:t>
            </a:r>
          </a:p>
          <a:p>
            <a:pPr lvl="1"/>
            <a:r>
              <a:rPr lang="en-US"/>
              <a:t>minerals</a:t>
            </a:r>
          </a:p>
          <a:p>
            <a:pPr lvl="1"/>
            <a:r>
              <a:rPr lang="en-US"/>
              <a:t>vitamins</a:t>
            </a:r>
          </a:p>
        </p:txBody>
      </p:sp>
    </p:spTree>
  </p:cSld>
  <p:clrMapOvr>
    <a:masterClrMapping/>
  </p:clrMapOvr>
  <p:transition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>
            <p:ph type="title"/>
          </p:nvPr>
        </p:nvSpPr>
        <p:spPr>
          <a:xfrm>
            <a:off x="533400" y="990600"/>
            <a:ext cx="8610600" cy="1295400"/>
          </a:xfrm>
          <a:noFill/>
          <a:ln/>
        </p:spPr>
        <p:txBody>
          <a:bodyPr/>
          <a:lstStyle/>
          <a:p>
            <a:r>
              <a:rPr lang="en-US"/>
              <a:t>World Food Resoureces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89091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1752600"/>
            <a:ext cx="7315200" cy="5105400"/>
          </a:xfrm>
          <a:noFill/>
          <a:ln/>
        </p:spPr>
        <p:txBody>
          <a:bodyPr/>
          <a:lstStyle/>
          <a:p>
            <a:r>
              <a:rPr lang="en-US"/>
              <a:t>Major Crops</a:t>
            </a:r>
          </a:p>
          <a:p>
            <a:pPr lvl="1"/>
            <a:r>
              <a:rPr lang="en-US"/>
              <a:t>wheat</a:t>
            </a:r>
          </a:p>
          <a:p>
            <a:pPr lvl="1"/>
            <a:r>
              <a:rPr lang="en-US"/>
              <a:t>rice</a:t>
            </a:r>
          </a:p>
          <a:p>
            <a:pPr lvl="1"/>
            <a:r>
              <a:rPr lang="en-US"/>
              <a:t>corn</a:t>
            </a:r>
          </a:p>
          <a:p>
            <a:pPr lvl="1"/>
            <a:r>
              <a:rPr lang="en-US"/>
              <a:t>potatoes</a:t>
            </a:r>
          </a:p>
          <a:p>
            <a:r>
              <a:rPr lang="en-US"/>
              <a:t>Meat and Milk</a:t>
            </a:r>
          </a:p>
          <a:p>
            <a:r>
              <a:rPr lang="en-US"/>
              <a:t>Croplands</a:t>
            </a:r>
          </a:p>
        </p:txBody>
      </p:sp>
    </p:spTree>
  </p:cSld>
  <p:clrMapOvr>
    <a:masterClrMapping/>
  </p:clrMapOvr>
  <p:transition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>
            <p:ph type="title"/>
          </p:nvPr>
        </p:nvSpPr>
        <p:spPr>
          <a:xfrm>
            <a:off x="2819400" y="381000"/>
            <a:ext cx="6096000" cy="1524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36195" name="Rectangle 3"/>
          <p:cNvSpPr>
            <a:spLocks noChangeArrowheads="1"/>
          </p:cNvSpPr>
          <p:nvPr>
            <p:ph type="body" idx="1"/>
          </p:nvPr>
        </p:nvSpPr>
        <p:spPr>
          <a:xfrm>
            <a:off x="990600" y="914400"/>
            <a:ext cx="8153400" cy="5181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600"/>
              <a:t>	Increasing Food Production</a:t>
            </a:r>
            <a:endParaRPr lang="en-US"/>
          </a:p>
          <a:p>
            <a:endParaRPr lang="en-US"/>
          </a:p>
          <a:p>
            <a:r>
              <a:rPr lang="en-US"/>
              <a:t>Green Revolution</a:t>
            </a:r>
          </a:p>
          <a:p>
            <a:pPr lvl="1"/>
            <a:r>
              <a:rPr lang="en-US"/>
              <a:t>Technology</a:t>
            </a:r>
          </a:p>
          <a:p>
            <a:pPr lvl="1"/>
            <a:r>
              <a:rPr lang="en-US"/>
              <a:t>Genetic Engineering</a:t>
            </a:r>
          </a:p>
          <a:p>
            <a:pPr lvl="1"/>
            <a:r>
              <a:rPr lang="en-US"/>
              <a:t>Increased Farm Output</a:t>
            </a:r>
          </a:p>
          <a:p>
            <a:r>
              <a:rPr lang="en-US"/>
              <a:t>New Food Sources</a:t>
            </a:r>
          </a:p>
          <a:p>
            <a:r>
              <a:rPr lang="en-US"/>
              <a:t>Blue Revolution</a:t>
            </a:r>
          </a:p>
          <a:p>
            <a:pPr lvl="1"/>
            <a:r>
              <a:rPr lang="en-US"/>
              <a:t>Aqua-culture</a:t>
            </a:r>
          </a:p>
        </p:txBody>
      </p:sp>
    </p:spTree>
  </p:cSld>
  <p:clrMapOvr>
    <a:masterClrMapping/>
  </p:clrMapOvr>
  <p:transition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>
            <p:ph type="title"/>
          </p:nvPr>
        </p:nvSpPr>
        <p:spPr>
          <a:xfrm>
            <a:off x="914400" y="1219200"/>
            <a:ext cx="8229600" cy="990600"/>
          </a:xfrm>
          <a:noFill/>
          <a:ln/>
        </p:spPr>
        <p:txBody>
          <a:bodyPr/>
          <a:lstStyle/>
          <a:p>
            <a:r>
              <a:rPr lang="en-US"/>
              <a:t>Agricultural Economics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3721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Food Supplies</a:t>
            </a:r>
          </a:p>
          <a:p>
            <a:r>
              <a:rPr lang="en-US"/>
              <a:t>Food Subsidies</a:t>
            </a:r>
          </a:p>
          <a:p>
            <a:r>
              <a:rPr lang="en-US"/>
              <a:t>Agricultural Aid</a:t>
            </a:r>
          </a:p>
          <a:p>
            <a:r>
              <a:rPr lang="en-US"/>
              <a:t>International Food Trade</a:t>
            </a:r>
          </a:p>
          <a:p>
            <a:r>
              <a:rPr lang="en-US"/>
              <a:t>Cash Crops</a:t>
            </a:r>
          </a:p>
        </p:txBody>
      </p:sp>
    </p:spTree>
  </p:cSld>
  <p:clrMapOvr>
    <a:masterClrMapping/>
  </p:clrMapOvr>
  <p:transition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>
            <p:ph type="title"/>
          </p:nvPr>
        </p:nvSpPr>
        <p:spPr>
          <a:xfrm>
            <a:off x="2819400" y="381000"/>
            <a:ext cx="6096000" cy="152400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38243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2209800"/>
            <a:ext cx="8077200" cy="5181600"/>
          </a:xfrm>
          <a:noFill/>
          <a:ln/>
        </p:spPr>
        <p:txBody>
          <a:bodyPr/>
          <a:lstStyle/>
          <a:p>
            <a:r>
              <a:rPr lang="en-US"/>
              <a:t>World Hunger</a:t>
            </a:r>
            <a:endParaRPr lang="en-US" sz="3600"/>
          </a:p>
          <a:p>
            <a:pPr lvl="1"/>
            <a:r>
              <a:rPr lang="en-US"/>
              <a:t>Famines</a:t>
            </a:r>
          </a:p>
          <a:p>
            <a:pPr lvl="1"/>
            <a:r>
              <a:rPr lang="en-US"/>
              <a:t>Food Shortages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>
            <p:ph type="title"/>
          </p:nvPr>
        </p:nvSpPr>
        <p:spPr>
          <a:xfrm>
            <a:off x="1295400" y="228600"/>
            <a:ext cx="6248400" cy="4648200"/>
          </a:xfrm>
          <a:noFill/>
          <a:ln/>
        </p:spPr>
        <p:txBody>
          <a:bodyPr/>
          <a:lstStyle/>
          <a:p>
            <a:r>
              <a:rPr lang="en-US"/>
              <a:t>CHAPTER 11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SOIL RESOURECES AND SUSTAINABLE AGRICULTURE</a:t>
            </a:r>
          </a:p>
        </p:txBody>
      </p:sp>
      <p:sp>
        <p:nvSpPr>
          <p:cNvPr id="13926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715000"/>
            <a:ext cx="7772400" cy="3810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>
            <p:ph type="title"/>
          </p:nvPr>
        </p:nvSpPr>
        <p:spPr>
          <a:xfrm>
            <a:off x="762000" y="228600"/>
            <a:ext cx="7239000" cy="4648200"/>
          </a:xfrm>
          <a:noFill/>
          <a:ln/>
        </p:spPr>
        <p:txBody>
          <a:bodyPr/>
          <a:lstStyle/>
          <a:p>
            <a:r>
              <a:rPr lang="en-US"/>
              <a:t>CHAPTER 2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TOOLS FOR BUILDING A BETTER WORLD</a:t>
            </a:r>
          </a:p>
        </p:txBody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943600"/>
            <a:ext cx="7772400" cy="1524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>
            <p:ph type="title"/>
          </p:nvPr>
        </p:nvSpPr>
        <p:spPr>
          <a:xfrm>
            <a:off x="1371600" y="457200"/>
            <a:ext cx="6096000" cy="1524000"/>
          </a:xfrm>
          <a:noFill/>
          <a:ln/>
        </p:spPr>
        <p:txBody>
          <a:bodyPr/>
          <a:lstStyle/>
          <a:p>
            <a:r>
              <a:rPr lang="en-US"/>
              <a:t>What is soil?</a:t>
            </a:r>
          </a:p>
        </p:txBody>
      </p:sp>
      <p:sp>
        <p:nvSpPr>
          <p:cNvPr id="14029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Soil, a renewable resource</a:t>
            </a:r>
          </a:p>
          <a:p>
            <a:r>
              <a:rPr lang="en-US"/>
              <a:t>Soil composition</a:t>
            </a:r>
          </a:p>
          <a:p>
            <a:pPr lvl="1"/>
            <a:r>
              <a:rPr lang="en-US"/>
              <a:t>humus</a:t>
            </a:r>
          </a:p>
          <a:p>
            <a:r>
              <a:rPr lang="en-US"/>
              <a:t>Soil organisms</a:t>
            </a:r>
          </a:p>
          <a:p>
            <a:r>
              <a:rPr lang="en-US"/>
              <a:t>Soil profiles</a:t>
            </a:r>
          </a:p>
          <a:p>
            <a:pPr lvl="1"/>
            <a:r>
              <a:rPr lang="en-US"/>
              <a:t>top soil</a:t>
            </a:r>
          </a:p>
          <a:p>
            <a:pPr lvl="1"/>
            <a:r>
              <a:rPr lang="en-US"/>
              <a:t>sub-soil</a:t>
            </a:r>
          </a:p>
          <a:p>
            <a:pPr lvl="1"/>
            <a:r>
              <a:rPr lang="en-US"/>
              <a:t>parent material</a:t>
            </a:r>
          </a:p>
          <a:p>
            <a:pPr lvl="1"/>
            <a:r>
              <a:rPr lang="en-US"/>
              <a:t>bedrock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>
    <p:cut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>
            <p:ph type="title"/>
          </p:nvPr>
        </p:nvSpPr>
        <p:spPr>
          <a:xfrm>
            <a:off x="838200" y="1371600"/>
            <a:ext cx="8305800" cy="838200"/>
          </a:xfrm>
          <a:noFill/>
          <a:ln/>
        </p:spPr>
        <p:txBody>
          <a:bodyPr/>
          <a:lstStyle/>
          <a:p>
            <a:r>
              <a:rPr lang="en-US"/>
              <a:t>Use and Abuse of Soil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4131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Land Resources</a:t>
            </a:r>
          </a:p>
          <a:p>
            <a:endParaRPr lang="en-US"/>
          </a:p>
          <a:p>
            <a:r>
              <a:rPr lang="en-US"/>
              <a:t>Land Degradation</a:t>
            </a:r>
          </a:p>
        </p:txBody>
      </p:sp>
    </p:spTree>
  </p:cSld>
  <p:clrMapOvr>
    <a:masterClrMapping/>
  </p:clrMapOvr>
  <p:transition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>
            <p:ph type="title"/>
          </p:nvPr>
        </p:nvSpPr>
        <p:spPr>
          <a:xfrm>
            <a:off x="304800" y="1295400"/>
            <a:ext cx="8153400" cy="838200"/>
          </a:xfrm>
          <a:noFill/>
          <a:ln/>
        </p:spPr>
        <p:txBody>
          <a:bodyPr/>
          <a:lstStyle/>
          <a:p>
            <a:r>
              <a:rPr lang="en-US"/>
              <a:t>Erosion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4233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676400"/>
            <a:ext cx="8001000" cy="5486400"/>
          </a:xfrm>
          <a:noFill/>
          <a:ln/>
        </p:spPr>
        <p:txBody>
          <a:bodyPr/>
          <a:lstStyle/>
          <a:p>
            <a:r>
              <a:rPr lang="en-US"/>
              <a:t>Types of erosion</a:t>
            </a:r>
          </a:p>
          <a:p>
            <a:pPr lvl="1"/>
            <a:r>
              <a:rPr lang="en-US"/>
              <a:t>sheet erosion</a:t>
            </a:r>
          </a:p>
          <a:p>
            <a:pPr lvl="1"/>
            <a:r>
              <a:rPr lang="en-US"/>
              <a:t>rill erosion</a:t>
            </a:r>
          </a:p>
          <a:p>
            <a:pPr lvl="1"/>
            <a:r>
              <a:rPr lang="en-US"/>
              <a:t>gully erosion</a:t>
            </a:r>
          </a:p>
          <a:p>
            <a:pPr lvl="1"/>
            <a:r>
              <a:rPr lang="en-US"/>
              <a:t>streambank erosion</a:t>
            </a:r>
          </a:p>
          <a:p>
            <a:r>
              <a:rPr lang="en-US"/>
              <a:t>Erosion in the United States</a:t>
            </a:r>
          </a:p>
          <a:p>
            <a:r>
              <a:rPr lang="en-US"/>
              <a:t>Erosion in other countries</a:t>
            </a:r>
          </a:p>
        </p:txBody>
      </p:sp>
    </p:spTree>
  </p:cSld>
  <p:clrMapOvr>
    <a:masterClrMapping/>
  </p:clrMapOvr>
  <p:transition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>
            <p:ph type="title"/>
          </p:nvPr>
        </p:nvSpPr>
        <p:spPr>
          <a:xfrm>
            <a:off x="533400" y="533400"/>
            <a:ext cx="8610600" cy="2514600"/>
          </a:xfrm>
          <a:noFill/>
          <a:ln/>
        </p:spPr>
        <p:txBody>
          <a:bodyPr/>
          <a:lstStyle/>
          <a:p>
            <a:r>
              <a:rPr lang="en-US"/>
              <a:t>Agricultural Resources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43363" name="Rectangle 3"/>
          <p:cNvSpPr>
            <a:spLocks noChangeArrowheads="1"/>
          </p:cNvSpPr>
          <p:nvPr>
            <p:ph type="body" idx="1"/>
          </p:nvPr>
        </p:nvSpPr>
        <p:spPr>
          <a:xfrm>
            <a:off x="1600200" y="19050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Water</a:t>
            </a:r>
          </a:p>
          <a:p>
            <a:r>
              <a:rPr lang="en-US"/>
              <a:t>Fertilizer</a:t>
            </a:r>
          </a:p>
          <a:p>
            <a:r>
              <a:rPr lang="en-US"/>
              <a:t>Climate</a:t>
            </a:r>
          </a:p>
          <a:p>
            <a:r>
              <a:rPr lang="en-US"/>
              <a:t>Energy</a:t>
            </a:r>
          </a:p>
          <a:p>
            <a:r>
              <a:rPr lang="en-US"/>
              <a:t>Crop Diversity</a:t>
            </a:r>
          </a:p>
        </p:txBody>
      </p:sp>
    </p:spTree>
  </p:cSld>
  <p:clrMapOvr>
    <a:masterClrMapping/>
  </p:clrMapOvr>
  <p:transition>
    <p:cut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>
            <p:ph type="title"/>
          </p:nvPr>
        </p:nvSpPr>
        <p:spPr>
          <a:xfrm>
            <a:off x="0" y="1295400"/>
            <a:ext cx="8153400" cy="838200"/>
          </a:xfrm>
          <a:noFill/>
          <a:ln/>
        </p:spPr>
        <p:txBody>
          <a:bodyPr/>
          <a:lstStyle/>
          <a:p>
            <a:r>
              <a:rPr lang="en-US"/>
              <a:t>Soil Conservation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44387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1752600"/>
            <a:ext cx="8305800" cy="5105400"/>
          </a:xfrm>
          <a:noFill/>
          <a:ln/>
        </p:spPr>
        <p:txBody>
          <a:bodyPr/>
          <a:lstStyle/>
          <a:p>
            <a:r>
              <a:rPr lang="en-US"/>
              <a:t>Managing Topography</a:t>
            </a:r>
          </a:p>
          <a:p>
            <a:pPr lvl="1"/>
            <a:r>
              <a:rPr lang="en-US"/>
              <a:t>contour plowing</a:t>
            </a:r>
          </a:p>
          <a:p>
            <a:pPr lvl="1"/>
            <a:r>
              <a:rPr lang="en-US"/>
              <a:t>strip-farming</a:t>
            </a:r>
          </a:p>
          <a:p>
            <a:pPr lvl="1"/>
            <a:r>
              <a:rPr lang="en-US"/>
              <a:t>tied ridges</a:t>
            </a:r>
          </a:p>
          <a:p>
            <a:pPr lvl="1"/>
            <a:r>
              <a:rPr lang="en-US"/>
              <a:t>terracing</a:t>
            </a:r>
          </a:p>
          <a:p>
            <a:r>
              <a:rPr lang="en-US"/>
              <a:t>Providing Ground Cover</a:t>
            </a:r>
          </a:p>
          <a:p>
            <a:pPr lvl="1"/>
            <a:r>
              <a:rPr lang="en-US"/>
              <a:t>cover crops</a:t>
            </a:r>
          </a:p>
          <a:p>
            <a:pPr lvl="1"/>
            <a:r>
              <a:rPr lang="en-US"/>
              <a:t>mulch</a:t>
            </a:r>
          </a:p>
          <a:p>
            <a:r>
              <a:rPr lang="en-US"/>
              <a:t>Reduced Tillage Systems</a:t>
            </a:r>
          </a:p>
        </p:txBody>
      </p:sp>
    </p:spTree>
  </p:cSld>
  <p:clrMapOvr>
    <a:masterClrMapping/>
  </p:clrMapOvr>
  <p:transition>
    <p:cut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>
            <p:ph type="title"/>
          </p:nvPr>
        </p:nvSpPr>
        <p:spPr>
          <a:xfrm>
            <a:off x="1905000" y="-228600"/>
            <a:ext cx="6172200" cy="4724400"/>
          </a:xfrm>
          <a:noFill/>
          <a:ln/>
        </p:spPr>
        <p:txBody>
          <a:bodyPr/>
          <a:lstStyle/>
          <a:p>
            <a:r>
              <a:rPr lang="en-US"/>
              <a:t>CHAPTER 12 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PEST CONTROL</a:t>
            </a:r>
          </a:p>
        </p:txBody>
      </p:sp>
      <p:sp>
        <p:nvSpPr>
          <p:cNvPr id="14541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943600"/>
            <a:ext cx="7772400" cy="1524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>
            <p:ph type="title"/>
          </p:nvPr>
        </p:nvSpPr>
        <p:spPr>
          <a:xfrm>
            <a:off x="838200" y="762000"/>
            <a:ext cx="8077200" cy="1143000"/>
          </a:xfrm>
          <a:noFill/>
          <a:ln/>
        </p:spPr>
        <p:txBody>
          <a:bodyPr/>
          <a:lstStyle/>
          <a:p>
            <a:r>
              <a:rPr lang="en-US"/>
              <a:t>What are Pest and Pesticides?</a:t>
            </a:r>
            <a:br>
              <a:rPr lang="en-US"/>
            </a:br>
            <a:endParaRPr lang="en-US"/>
          </a:p>
        </p:txBody>
      </p:sp>
      <p:sp>
        <p:nvSpPr>
          <p:cNvPr id="146435" name="Rectangle 3"/>
          <p:cNvSpPr>
            <a:spLocks noChangeArrowheads="1"/>
          </p:cNvSpPr>
          <p:nvPr>
            <p:ph type="body" idx="1"/>
          </p:nvPr>
        </p:nvSpPr>
        <p:spPr>
          <a:xfrm>
            <a:off x="762000" y="1600200"/>
            <a:ext cx="8915400" cy="5029200"/>
          </a:xfrm>
          <a:noFill/>
          <a:ln/>
        </p:spPr>
        <p:txBody>
          <a:bodyPr/>
          <a:lstStyle/>
          <a:p>
            <a:r>
              <a:rPr lang="en-US"/>
              <a:t>Biological Pests</a:t>
            </a:r>
          </a:p>
          <a:p>
            <a:pPr lvl="1"/>
            <a:r>
              <a:rPr lang="en-US"/>
              <a:t>Insects</a:t>
            </a:r>
          </a:p>
          <a:p>
            <a:pPr lvl="1"/>
            <a:r>
              <a:rPr lang="en-US"/>
              <a:t>Large animals</a:t>
            </a:r>
          </a:p>
          <a:p>
            <a:r>
              <a:rPr lang="en-US"/>
              <a:t>Botanical Pests</a:t>
            </a:r>
          </a:p>
          <a:p>
            <a:pPr lvl="1"/>
            <a:r>
              <a:rPr lang="en-US"/>
              <a:t>Weeds</a:t>
            </a:r>
          </a:p>
          <a:p>
            <a:r>
              <a:rPr lang="en-US"/>
              <a:t>Pesticides</a:t>
            </a:r>
          </a:p>
          <a:p>
            <a:pPr lvl="1"/>
            <a:r>
              <a:rPr lang="en-US"/>
              <a:t>Insecticides</a:t>
            </a:r>
          </a:p>
          <a:p>
            <a:r>
              <a:rPr lang="en-US"/>
              <a:t>Herbicides</a:t>
            </a:r>
          </a:p>
          <a:p>
            <a:pPr lvl="1"/>
            <a:r>
              <a:rPr lang="en-US"/>
              <a:t>Fungicides</a:t>
            </a:r>
          </a:p>
        </p:txBody>
      </p:sp>
    </p:spTree>
  </p:cSld>
  <p:clrMapOvr>
    <a:masterClrMapping/>
  </p:clrMapOvr>
  <p:transition>
    <p:cut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>
            <p:ph type="title"/>
          </p:nvPr>
        </p:nvSpPr>
        <p:spPr>
          <a:xfrm>
            <a:off x="0" y="1143000"/>
            <a:ext cx="8915400" cy="1295400"/>
          </a:xfrm>
          <a:noFill/>
          <a:ln/>
        </p:spPr>
        <p:txBody>
          <a:bodyPr/>
          <a:lstStyle/>
          <a:p>
            <a:r>
              <a:rPr lang="en-US"/>
              <a:t>Pest Controls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5565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Early Controls</a:t>
            </a:r>
          </a:p>
          <a:p>
            <a:pPr lvl="1"/>
            <a:r>
              <a:rPr lang="en-US"/>
              <a:t>Botanical</a:t>
            </a:r>
          </a:p>
          <a:p>
            <a:pPr lvl="1"/>
            <a:r>
              <a:rPr lang="en-US"/>
              <a:t>Chemical</a:t>
            </a:r>
          </a:p>
          <a:p>
            <a:r>
              <a:rPr lang="en-US"/>
              <a:t> Modern Controls</a:t>
            </a:r>
          </a:p>
          <a:p>
            <a:pPr lvl="1"/>
            <a:r>
              <a:rPr lang="en-US"/>
              <a:t>Synthetic chemicals</a:t>
            </a:r>
          </a:p>
          <a:p>
            <a:pPr lvl="2"/>
            <a:r>
              <a:rPr lang="en-US"/>
              <a:t>DDT</a:t>
            </a:r>
          </a:p>
        </p:txBody>
      </p:sp>
    </p:spTree>
  </p:cSld>
  <p:clrMapOvr>
    <a:masterClrMapping/>
  </p:clrMapOvr>
  <p:transition>
    <p:cut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26"/>
          <p:cNvSpPr>
            <a:spLocks noChangeArrowheads="1"/>
          </p:cNvSpPr>
          <p:nvPr>
            <p:ph type="title"/>
          </p:nvPr>
        </p:nvSpPr>
        <p:spPr>
          <a:xfrm>
            <a:off x="1219200" y="1371600"/>
            <a:ext cx="7924800" cy="838200"/>
          </a:xfrm>
          <a:noFill/>
          <a:ln/>
        </p:spPr>
        <p:txBody>
          <a:bodyPr/>
          <a:lstStyle/>
          <a:p>
            <a:r>
              <a:rPr lang="en-US"/>
              <a:t>Pesticide Types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56675" name="Rectangle 1027"/>
          <p:cNvSpPr>
            <a:spLocks noChangeArrowheads="1"/>
          </p:cNvSpPr>
          <p:nvPr>
            <p:ph type="body" idx="1"/>
          </p:nvPr>
        </p:nvSpPr>
        <p:spPr>
          <a:xfrm>
            <a:off x="457200" y="1447800"/>
            <a:ext cx="8686800" cy="5181600"/>
          </a:xfrm>
          <a:noFill/>
          <a:ln/>
        </p:spPr>
        <p:txBody>
          <a:bodyPr/>
          <a:lstStyle/>
          <a:p>
            <a:r>
              <a:rPr lang="en-US"/>
              <a:t>Inorganic pesticides</a:t>
            </a:r>
          </a:p>
          <a:p>
            <a:r>
              <a:rPr lang="en-US"/>
              <a:t>Natural organic pesticides</a:t>
            </a:r>
          </a:p>
          <a:p>
            <a:pPr lvl="1"/>
            <a:r>
              <a:rPr lang="en-US"/>
              <a:t>botanicals</a:t>
            </a:r>
          </a:p>
          <a:p>
            <a:r>
              <a:rPr lang="en-US"/>
              <a:t>Fumigants</a:t>
            </a:r>
          </a:p>
          <a:p>
            <a:r>
              <a:rPr lang="en-US"/>
              <a:t>Chlorinated hydrocarbons</a:t>
            </a:r>
          </a:p>
          <a:p>
            <a:r>
              <a:rPr lang="en-US"/>
              <a:t>Organophosphates</a:t>
            </a:r>
          </a:p>
          <a:p>
            <a:r>
              <a:rPr lang="en-US"/>
              <a:t>Carbamates</a:t>
            </a:r>
          </a:p>
          <a:p>
            <a:r>
              <a:rPr lang="en-US"/>
              <a:t>Microbial agents</a:t>
            </a:r>
          </a:p>
        </p:txBody>
      </p:sp>
    </p:spTree>
  </p:cSld>
  <p:clrMapOvr>
    <a:masterClrMapping/>
  </p:clrMapOvr>
  <p:transition>
    <p:cut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>
            <p:ph type="title"/>
          </p:nvPr>
        </p:nvSpPr>
        <p:spPr>
          <a:xfrm>
            <a:off x="685800" y="1447800"/>
            <a:ext cx="8458200" cy="914400"/>
          </a:xfrm>
          <a:noFill/>
          <a:ln/>
        </p:spPr>
        <p:txBody>
          <a:bodyPr/>
          <a:lstStyle/>
          <a:p>
            <a:r>
              <a:rPr lang="en-US"/>
              <a:t>Pesticide Benefits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57699" name="Rectangle 3"/>
          <p:cNvSpPr>
            <a:spLocks noChangeArrowheads="1"/>
          </p:cNvSpPr>
          <p:nvPr>
            <p:ph type="body" idx="1"/>
          </p:nvPr>
        </p:nvSpPr>
        <p:spPr>
          <a:xfrm>
            <a:off x="533400" y="27432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Disease control</a:t>
            </a:r>
          </a:p>
          <a:p>
            <a:r>
              <a:rPr lang="en-US"/>
              <a:t>Crop protection</a:t>
            </a:r>
          </a:p>
          <a:p>
            <a:r>
              <a:rPr lang="en-US"/>
              <a:t>Increased crop production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>
            <p:ph type="title"/>
          </p:nvPr>
        </p:nvSpPr>
        <p:spPr>
          <a:xfrm>
            <a:off x="457200" y="609600"/>
            <a:ext cx="8915400" cy="990600"/>
          </a:xfrm>
          <a:noFill/>
          <a:ln/>
        </p:spPr>
        <p:txBody>
          <a:bodyPr/>
          <a:lstStyle/>
          <a:p>
            <a:r>
              <a:rPr lang="en-US" sz="4300"/>
              <a:t>Environmental Ethics and Philosophy</a:t>
            </a:r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>
          <a:xfrm>
            <a:off x="762000" y="2209800"/>
            <a:ext cx="7772400" cy="3581400"/>
          </a:xfrm>
          <a:noFill/>
          <a:ln/>
        </p:spPr>
        <p:txBody>
          <a:bodyPr/>
          <a:lstStyle/>
          <a:p>
            <a:r>
              <a:rPr lang="en-US"/>
              <a:t>Universal Ethical Principles</a:t>
            </a:r>
          </a:p>
          <a:p>
            <a:pPr lvl="1"/>
            <a:r>
              <a:rPr lang="en-US"/>
              <a:t>Relativists</a:t>
            </a:r>
          </a:p>
          <a:p>
            <a:pPr lvl="1"/>
            <a:r>
              <a:rPr lang="en-US"/>
              <a:t>Nihilists</a:t>
            </a:r>
          </a:p>
          <a:p>
            <a:pPr lvl="1"/>
            <a:r>
              <a:rPr lang="en-US"/>
              <a:t>Utilitarians</a:t>
            </a:r>
          </a:p>
          <a:p>
            <a:r>
              <a:rPr lang="en-US"/>
              <a:t>Modernism &amp; Postmodernism</a:t>
            </a:r>
          </a:p>
        </p:txBody>
      </p:sp>
    </p:spTree>
  </p:cSld>
  <p:clrMapOvr>
    <a:masterClrMapping/>
  </p:clrMapOvr>
  <p:transition>
    <p:cut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>
            <p:ph type="title"/>
          </p:nvPr>
        </p:nvSpPr>
        <p:spPr>
          <a:xfrm>
            <a:off x="914400" y="1295400"/>
            <a:ext cx="8229600" cy="914400"/>
          </a:xfrm>
          <a:noFill/>
          <a:ln/>
        </p:spPr>
        <p:txBody>
          <a:bodyPr/>
          <a:lstStyle/>
          <a:p>
            <a:r>
              <a:rPr lang="en-US"/>
              <a:t>Pesticide Problems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5872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Effects on Nontarget Species</a:t>
            </a:r>
          </a:p>
          <a:p>
            <a:r>
              <a:rPr lang="en-US"/>
              <a:t>Pesticide Resistance/Pest resurgence</a:t>
            </a:r>
          </a:p>
          <a:p>
            <a:r>
              <a:rPr lang="en-US"/>
              <a:t>Creation of New Pests</a:t>
            </a:r>
          </a:p>
          <a:p>
            <a:r>
              <a:rPr lang="en-US"/>
              <a:t>Persistence and Mobility in the Environment</a:t>
            </a:r>
          </a:p>
          <a:p>
            <a:r>
              <a:rPr lang="en-US"/>
              <a:t>Human Health Problems</a:t>
            </a:r>
          </a:p>
        </p:txBody>
      </p:sp>
    </p:spTree>
  </p:cSld>
  <p:clrMapOvr>
    <a:masterClrMapping/>
  </p:clrMapOvr>
  <p:transition>
    <p:cut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>
            <p:ph type="title"/>
          </p:nvPr>
        </p:nvSpPr>
        <p:spPr>
          <a:xfrm>
            <a:off x="990600" y="838200"/>
            <a:ext cx="7924800" cy="457200"/>
          </a:xfrm>
          <a:noFill/>
          <a:ln/>
        </p:spPr>
        <p:txBody>
          <a:bodyPr/>
          <a:lstStyle/>
          <a:p>
            <a:r>
              <a:rPr lang="en-US"/>
              <a:t>Alternative Pesticide Uses</a:t>
            </a:r>
          </a:p>
        </p:txBody>
      </p:sp>
      <p:sp>
        <p:nvSpPr>
          <p:cNvPr id="159747" name="Rectangle 3"/>
          <p:cNvSpPr>
            <a:spLocks noChangeArrowheads="1"/>
          </p:cNvSpPr>
          <p:nvPr>
            <p:ph type="body" idx="1"/>
          </p:nvPr>
        </p:nvSpPr>
        <p:spPr>
          <a:xfrm>
            <a:off x="304800" y="1905000"/>
            <a:ext cx="8610600" cy="4953000"/>
          </a:xfrm>
          <a:noFill/>
          <a:ln/>
        </p:spPr>
        <p:txBody>
          <a:bodyPr/>
          <a:lstStyle/>
          <a:p>
            <a:r>
              <a:rPr lang="en-US"/>
              <a:t>Crop rotation</a:t>
            </a:r>
          </a:p>
          <a:p>
            <a:r>
              <a:rPr lang="en-US"/>
              <a:t>Biological controls </a:t>
            </a:r>
          </a:p>
          <a:p>
            <a:pPr lvl="1"/>
            <a:r>
              <a:rPr lang="en-US"/>
              <a:t>predatory insects</a:t>
            </a:r>
          </a:p>
          <a:p>
            <a:pPr lvl="1"/>
            <a:r>
              <a:rPr lang="en-US"/>
              <a:t>pathogens</a:t>
            </a:r>
          </a:p>
          <a:p>
            <a:r>
              <a:rPr lang="en-US"/>
              <a:t>Herbivorous insects</a:t>
            </a:r>
          </a:p>
          <a:p>
            <a:r>
              <a:rPr lang="en-US"/>
              <a:t>Genetic and bioengineering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  <a:noFill/>
          <a:ln/>
        </p:spPr>
        <p:txBody>
          <a:bodyPr/>
          <a:lstStyle/>
          <a:p>
            <a:r>
              <a:rPr lang="en-US"/>
              <a:t>Reducing Pesticide Exposure</a:t>
            </a:r>
            <a:br>
              <a:rPr lang="en-US"/>
            </a:br>
            <a:endParaRPr lang="en-US"/>
          </a:p>
        </p:txBody>
      </p:sp>
      <p:sp>
        <p:nvSpPr>
          <p:cNvPr id="1607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Regulation</a:t>
            </a:r>
          </a:p>
          <a:p>
            <a:pPr lvl="1"/>
            <a:r>
              <a:rPr lang="en-US"/>
              <a:t>EPA</a:t>
            </a:r>
          </a:p>
          <a:p>
            <a:pPr lvl="1"/>
            <a:r>
              <a:rPr lang="en-US"/>
              <a:t>USDA</a:t>
            </a:r>
          </a:p>
          <a:p>
            <a:r>
              <a:rPr lang="en-US"/>
              <a:t>Personal Safety</a:t>
            </a:r>
          </a:p>
        </p:txBody>
      </p:sp>
    </p:spTree>
  </p:cSld>
  <p:clrMapOvr>
    <a:masterClrMapping/>
  </p:clrMapOvr>
  <p:transition>
    <p:cut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>
            <p:ph type="title"/>
          </p:nvPr>
        </p:nvSpPr>
        <p:spPr>
          <a:xfrm>
            <a:off x="1143000" y="228600"/>
            <a:ext cx="7239000" cy="3733800"/>
          </a:xfrm>
          <a:noFill/>
          <a:ln/>
        </p:spPr>
        <p:txBody>
          <a:bodyPr/>
          <a:lstStyle/>
          <a:p>
            <a:r>
              <a:rPr lang="en-US"/>
              <a:t>CHAPTER 13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BIODIVERSITY</a:t>
            </a:r>
          </a:p>
        </p:txBody>
      </p:sp>
      <p:sp>
        <p:nvSpPr>
          <p:cNvPr id="16179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638800"/>
            <a:ext cx="7772400" cy="457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>
            <p:ph type="title"/>
          </p:nvPr>
        </p:nvSpPr>
        <p:spPr>
          <a:xfrm>
            <a:off x="457200" y="914400"/>
            <a:ext cx="8458200" cy="990600"/>
          </a:xfrm>
          <a:noFill/>
          <a:ln/>
        </p:spPr>
        <p:txBody>
          <a:bodyPr/>
          <a:lstStyle/>
          <a:p>
            <a:r>
              <a:rPr lang="en-US"/>
              <a:t>Biodiversity and Species Concept</a:t>
            </a:r>
            <a:br>
              <a:rPr lang="en-US"/>
            </a:br>
            <a:endParaRPr lang="en-US"/>
          </a:p>
        </p:txBody>
      </p:sp>
      <p:sp>
        <p:nvSpPr>
          <p:cNvPr id="16281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Biodiversity?</a:t>
            </a:r>
          </a:p>
          <a:p>
            <a:r>
              <a:rPr lang="en-US"/>
              <a:t>What are species?</a:t>
            </a:r>
          </a:p>
          <a:p>
            <a:pPr lvl="1"/>
            <a:r>
              <a:rPr lang="en-US"/>
              <a:t>Number of species</a:t>
            </a:r>
          </a:p>
        </p:txBody>
      </p:sp>
    </p:spTree>
  </p:cSld>
  <p:clrMapOvr>
    <a:masterClrMapping/>
  </p:clrMapOvr>
  <p:transition>
    <p:cut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>
            <p:ph type="title"/>
          </p:nvPr>
        </p:nvSpPr>
        <p:spPr>
          <a:xfrm>
            <a:off x="1066800" y="1295400"/>
            <a:ext cx="8077200" cy="838200"/>
          </a:xfrm>
          <a:noFill/>
          <a:ln/>
        </p:spPr>
        <p:txBody>
          <a:bodyPr/>
          <a:lstStyle/>
          <a:p>
            <a:r>
              <a:rPr lang="en-US"/>
              <a:t>Benefits of Biodiversity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6384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Food</a:t>
            </a:r>
          </a:p>
          <a:p>
            <a:r>
              <a:rPr lang="en-US"/>
              <a:t>Drugs</a:t>
            </a:r>
          </a:p>
          <a:p>
            <a:r>
              <a:rPr lang="en-US"/>
              <a:t>Medicine</a:t>
            </a:r>
          </a:p>
          <a:p>
            <a:r>
              <a:rPr lang="en-US"/>
              <a:t>Ecological Benefits</a:t>
            </a:r>
          </a:p>
          <a:p>
            <a:r>
              <a:rPr lang="en-US"/>
              <a:t>Aesthetic and Cultural Benefits</a:t>
            </a:r>
          </a:p>
        </p:txBody>
      </p:sp>
    </p:spTree>
  </p:cSld>
  <p:clrMapOvr>
    <a:masterClrMapping/>
  </p:clrMapOvr>
  <p:transition>
    <p:cut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>
            <p:ph type="title"/>
          </p:nvPr>
        </p:nvSpPr>
        <p:spPr>
          <a:xfrm>
            <a:off x="762000" y="228600"/>
            <a:ext cx="8382000" cy="1905000"/>
          </a:xfrm>
          <a:noFill/>
          <a:ln/>
        </p:spPr>
        <p:txBody>
          <a:bodyPr/>
          <a:lstStyle/>
          <a:p>
            <a:r>
              <a:rPr lang="en-US"/>
              <a:t>Threats to Biodiversity</a:t>
            </a:r>
          </a:p>
        </p:txBody>
      </p:sp>
      <p:sp>
        <p:nvSpPr>
          <p:cNvPr id="164867" name="Rectangle 3"/>
          <p:cNvSpPr>
            <a:spLocks noChangeArrowheads="1"/>
          </p:cNvSpPr>
          <p:nvPr>
            <p:ph type="body" idx="1"/>
          </p:nvPr>
        </p:nvSpPr>
        <p:spPr>
          <a:xfrm>
            <a:off x="1752600" y="2057400"/>
            <a:ext cx="6096000" cy="3962400"/>
          </a:xfrm>
          <a:noFill/>
          <a:ln/>
        </p:spPr>
        <p:txBody>
          <a:bodyPr/>
          <a:lstStyle/>
          <a:p>
            <a:r>
              <a:rPr lang="en-US"/>
              <a:t>Extinction</a:t>
            </a:r>
          </a:p>
          <a:p>
            <a:r>
              <a:rPr lang="en-US"/>
              <a:t>Natural Causes</a:t>
            </a:r>
          </a:p>
          <a:p>
            <a:r>
              <a:rPr lang="en-US"/>
              <a:t>Mass Extinction</a:t>
            </a:r>
          </a:p>
        </p:txBody>
      </p:sp>
    </p:spTree>
  </p:cSld>
  <p:clrMapOvr>
    <a:masterClrMapping/>
  </p:clrMapOvr>
  <p:transition>
    <p:cut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/>
          <p:cNvSpPr>
            <a:spLocks noChangeArrowheads="1"/>
          </p:cNvSpPr>
          <p:nvPr>
            <p:ph type="title"/>
          </p:nvPr>
        </p:nvSpPr>
        <p:spPr>
          <a:xfrm>
            <a:off x="228600" y="0"/>
            <a:ext cx="8915400" cy="1524000"/>
          </a:xfrm>
          <a:noFill/>
          <a:ln/>
        </p:spPr>
        <p:txBody>
          <a:bodyPr/>
          <a:lstStyle/>
          <a:p>
            <a:r>
              <a:rPr lang="en-US" b="1"/>
              <a:t>Human-Caused Reductions in Biodiversity</a:t>
            </a:r>
            <a:endParaRPr lang="en-US"/>
          </a:p>
        </p:txBody>
      </p:sp>
      <p:sp>
        <p:nvSpPr>
          <p:cNvPr id="165891" name="Rectangle 1027"/>
          <p:cNvSpPr>
            <a:spLocks noChangeArrowheads="1"/>
          </p:cNvSpPr>
          <p:nvPr>
            <p:ph type="body" idx="1"/>
          </p:nvPr>
        </p:nvSpPr>
        <p:spPr>
          <a:xfrm>
            <a:off x="609600" y="1676400"/>
            <a:ext cx="8229600" cy="5410200"/>
          </a:xfrm>
          <a:noFill/>
          <a:ln/>
        </p:spPr>
        <p:txBody>
          <a:bodyPr/>
          <a:lstStyle/>
          <a:p>
            <a:r>
              <a:rPr lang="en-US"/>
              <a:t>Habitat Destruction</a:t>
            </a:r>
          </a:p>
          <a:p>
            <a:r>
              <a:rPr lang="en-US"/>
              <a:t>Hunting and Fishing</a:t>
            </a:r>
          </a:p>
          <a:p>
            <a:r>
              <a:rPr lang="en-US"/>
              <a:t>Commercial products and Live Specimens</a:t>
            </a:r>
          </a:p>
          <a:p>
            <a:r>
              <a:rPr lang="en-US"/>
              <a:t>Predator and Pest Control</a:t>
            </a:r>
          </a:p>
          <a:p>
            <a:r>
              <a:rPr lang="en-US"/>
              <a:t>Exotic Species Introductions</a:t>
            </a:r>
          </a:p>
          <a:p>
            <a:r>
              <a:rPr lang="en-US"/>
              <a:t>Disease</a:t>
            </a:r>
          </a:p>
          <a:p>
            <a:r>
              <a:rPr lang="en-US"/>
              <a:t>Pollution</a:t>
            </a:r>
          </a:p>
          <a:p>
            <a:r>
              <a:rPr lang="en-US"/>
              <a:t>Genetic Assimilation</a:t>
            </a:r>
          </a:p>
        </p:txBody>
      </p:sp>
    </p:spTree>
  </p:cSld>
  <p:clrMapOvr>
    <a:masterClrMapping/>
  </p:clrMapOvr>
  <p:transition>
    <p:cut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050"/>
          <p:cNvSpPr>
            <a:spLocks noChangeArrowheads="1"/>
          </p:cNvSpPr>
          <p:nvPr>
            <p:ph type="title"/>
          </p:nvPr>
        </p:nvSpPr>
        <p:spPr>
          <a:xfrm>
            <a:off x="990600" y="609600"/>
            <a:ext cx="7467600" cy="762000"/>
          </a:xfrm>
          <a:noFill/>
          <a:ln/>
        </p:spPr>
        <p:txBody>
          <a:bodyPr/>
          <a:lstStyle/>
          <a:p>
            <a:r>
              <a:rPr lang="en-US" b="1"/>
              <a:t>Biodiversity Protection</a:t>
            </a:r>
            <a:endParaRPr lang="en-US"/>
          </a:p>
        </p:txBody>
      </p:sp>
      <p:sp>
        <p:nvSpPr>
          <p:cNvPr id="166915" name="Rectangle 2051"/>
          <p:cNvSpPr>
            <a:spLocks noChangeArrowheads="1"/>
          </p:cNvSpPr>
          <p:nvPr>
            <p:ph type="body" idx="1"/>
          </p:nvPr>
        </p:nvSpPr>
        <p:spPr>
          <a:xfrm>
            <a:off x="381000" y="1371600"/>
            <a:ext cx="9144000" cy="5486400"/>
          </a:xfrm>
          <a:noFill/>
          <a:ln/>
        </p:spPr>
        <p:txBody>
          <a:bodyPr/>
          <a:lstStyle/>
          <a:p>
            <a:r>
              <a:rPr lang="en-US" sz="2800"/>
              <a:t>Hunting and Fishing Laws</a:t>
            </a:r>
          </a:p>
          <a:p>
            <a:r>
              <a:rPr lang="en-US" sz="2800"/>
              <a:t>Endangered Species Act</a:t>
            </a:r>
          </a:p>
          <a:p>
            <a:r>
              <a:rPr lang="en-US" sz="2800"/>
              <a:t>Recovery Plans</a:t>
            </a:r>
          </a:p>
          <a:p>
            <a:r>
              <a:rPr lang="en-US" sz="2800"/>
              <a:t>Private Land and Critical Habitat</a:t>
            </a:r>
          </a:p>
          <a:p>
            <a:r>
              <a:rPr lang="en-US" sz="2800"/>
              <a:t>Minimum Viable Populations</a:t>
            </a:r>
          </a:p>
          <a:p>
            <a:r>
              <a:rPr lang="en-US" sz="2800"/>
              <a:t>Habitat Protection</a:t>
            </a:r>
          </a:p>
          <a:p>
            <a:r>
              <a:rPr lang="en-US" sz="2800"/>
              <a:t>International Wildlife Treaties</a:t>
            </a:r>
          </a:p>
          <a:p>
            <a:r>
              <a:rPr lang="en-US" sz="2800"/>
              <a:t>Zoos</a:t>
            </a:r>
          </a:p>
          <a:p>
            <a:r>
              <a:rPr lang="en-US" sz="2800"/>
              <a:t>Botanical Gardens</a:t>
            </a:r>
          </a:p>
          <a:p>
            <a:r>
              <a:rPr lang="en-US" sz="2800"/>
              <a:t>Captive Breeding Programs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>
            <p:ph type="title"/>
          </p:nvPr>
        </p:nvSpPr>
        <p:spPr>
          <a:xfrm>
            <a:off x="685800" y="0"/>
            <a:ext cx="7924800" cy="4191000"/>
          </a:xfrm>
          <a:noFill/>
          <a:ln/>
        </p:spPr>
        <p:txBody>
          <a:bodyPr/>
          <a:lstStyle/>
          <a:p>
            <a:r>
              <a:rPr lang="en-US" b="1"/>
              <a:t>CHAPTER 14</a:t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>LAND USE: FORESTS AND RANGELANDS</a:t>
            </a:r>
            <a:endParaRPr lang="en-US"/>
          </a:p>
        </p:txBody>
      </p:sp>
      <p:sp>
        <p:nvSpPr>
          <p:cNvPr id="16793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5029200"/>
            <a:ext cx="7772400" cy="10668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theme1.xml><?xml version="1.0" encoding="utf-8"?>
<a:theme xmlns:a="http://schemas.openxmlformats.org/drawingml/2006/main" name="Contemporary.pot">
  <a:themeElements>
    <a:clrScheme name="">
      <a:dk1>
        <a:srgbClr val="000000"/>
      </a:dk1>
      <a:lt1>
        <a:srgbClr val="FFFFFF"/>
      </a:lt1>
      <a:dk2>
        <a:srgbClr val="339933"/>
      </a:dk2>
      <a:lt2>
        <a:srgbClr val="CBCBCB"/>
      </a:lt2>
      <a:accent1>
        <a:srgbClr val="009999"/>
      </a:accent1>
      <a:accent2>
        <a:srgbClr val="FF9933"/>
      </a:accent2>
      <a:accent3>
        <a:srgbClr val="ADCAAD"/>
      </a:accent3>
      <a:accent4>
        <a:srgbClr val="DADADA"/>
      </a:accent4>
      <a:accent5>
        <a:srgbClr val="AACACA"/>
      </a:accent5>
      <a:accent6>
        <a:srgbClr val="E78A2D"/>
      </a:accent6>
      <a:hlink>
        <a:srgbClr val="006600"/>
      </a:hlink>
      <a:folHlink>
        <a:srgbClr val="CBCBCB"/>
      </a:folHlink>
    </a:clrScheme>
    <a:fontScheme name="Contemporary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temporary.pot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.pot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.pot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Designs\Contemporary.pot</Template>
  <TotalTime>750</TotalTime>
  <Words>2859</Words>
  <Application>Microsoft Office PowerPoint</Application>
  <PresentationFormat>On-screen Show (4:3)</PresentationFormat>
  <Paragraphs>1458</Paragraphs>
  <Slides>184</Slides>
  <Notes>184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184</vt:i4>
      </vt:variant>
    </vt:vector>
  </HeadingPairs>
  <TitlesOfParts>
    <vt:vector size="187" baseType="lpstr">
      <vt:lpstr>Times New Roman</vt:lpstr>
      <vt:lpstr>Arial</vt:lpstr>
      <vt:lpstr>Contemporary.pot</vt:lpstr>
      <vt:lpstr>ENVIRONMENTAL SCIENCE:  A Global Concern, 5th edition</vt:lpstr>
      <vt:lpstr>CHAPTER 1  ENVIRONMENTAL SCIENCE AND ECOLOGICAL PRINCIPLES</vt:lpstr>
      <vt:lpstr> What is Environmental Science? </vt:lpstr>
      <vt:lpstr>CURRENT CONDITIONS</vt:lpstr>
      <vt:lpstr>A DIVIDED WORLD</vt:lpstr>
      <vt:lpstr>HUMAN DEVELOPMENT</vt:lpstr>
      <vt:lpstr>ENVIRONMENTAL PERSPECTIVES</vt:lpstr>
      <vt:lpstr>CHAPTER 2   TOOLS FOR BUILDING A BETTER WORLD</vt:lpstr>
      <vt:lpstr>Environmental Ethics and Philosophy</vt:lpstr>
      <vt:lpstr>Values, Rights &amp; Obligations</vt:lpstr>
      <vt:lpstr>Worldviews and Ethical Perspectives</vt:lpstr>
      <vt:lpstr>Environmental Justice</vt:lpstr>
      <vt:lpstr>Science as a Way of Knowing</vt:lpstr>
      <vt:lpstr>CHAPTER 3  MATTER, ENERGY, AND LIFE</vt:lpstr>
      <vt:lpstr>From Atoms to Cells </vt:lpstr>
      <vt:lpstr>Energy Types and Qualities </vt:lpstr>
      <vt:lpstr>Energy for Life </vt:lpstr>
      <vt:lpstr>From Species to Ecosystems</vt:lpstr>
      <vt:lpstr>Food Chains</vt:lpstr>
      <vt:lpstr>Material Cycles and Life Processes</vt:lpstr>
      <vt:lpstr>CHAPTER 4  BIOLOGICAL COMMUNITIES AND SPECIES INTERACTION</vt:lpstr>
      <vt:lpstr>Critical Factors, Who Lives Where? </vt:lpstr>
      <vt:lpstr>Slide 23</vt:lpstr>
      <vt:lpstr>SPECIES INTERACTIONS AND COMMUNITY DYNAMICS</vt:lpstr>
      <vt:lpstr>Predation </vt:lpstr>
      <vt:lpstr>Competition </vt:lpstr>
      <vt:lpstr>Symbiosis</vt:lpstr>
      <vt:lpstr>Community Properties </vt:lpstr>
      <vt:lpstr>Ecological Succession </vt:lpstr>
      <vt:lpstr>CHAPTER 5  BIOMES, LANDSCAPES, RESOTRATION AND MANAGEMENT</vt:lpstr>
      <vt:lpstr>Terrestrial Biomes </vt:lpstr>
      <vt:lpstr>Aquatic Ecosystems</vt:lpstr>
      <vt:lpstr>Landscape Ecology </vt:lpstr>
      <vt:lpstr>Restoration Ecology </vt:lpstr>
      <vt:lpstr>CHAPTER 6  POPULATION DYNAMICS</vt:lpstr>
      <vt:lpstr>Population Growth </vt:lpstr>
      <vt:lpstr>Population Oscillations and  Irruptive Growth </vt:lpstr>
      <vt:lpstr>Growth to a Stable Population</vt:lpstr>
      <vt:lpstr>Strategies of Population Growth </vt:lpstr>
      <vt:lpstr>Factors affecting Population </vt:lpstr>
      <vt:lpstr>Slide 41</vt:lpstr>
      <vt:lpstr>Factors Affecting Death Rate</vt:lpstr>
      <vt:lpstr>Slide 43</vt:lpstr>
      <vt:lpstr>Population Age Structure</vt:lpstr>
      <vt:lpstr>Slide 45</vt:lpstr>
      <vt:lpstr>Slide 46</vt:lpstr>
      <vt:lpstr>CHAPTER 7  HUMAN POPULATIONS</vt:lpstr>
      <vt:lpstr>Population Growth </vt:lpstr>
      <vt:lpstr>Limits to Population Growth </vt:lpstr>
      <vt:lpstr>Human Demography </vt:lpstr>
      <vt:lpstr>Population Growth: Opposition</vt:lpstr>
      <vt:lpstr>Demographic Transition </vt:lpstr>
      <vt:lpstr>Family Planning &amp; Fertility Control </vt:lpstr>
      <vt:lpstr>CHAPTER 8  ECOLOGICAL ECONOMICS</vt:lpstr>
      <vt:lpstr>Classical Economics </vt:lpstr>
      <vt:lpstr>Slide 56</vt:lpstr>
      <vt:lpstr>Resources, Capital and Reserves </vt:lpstr>
      <vt:lpstr>Economic Resource Categories </vt:lpstr>
      <vt:lpstr>Population, Technology, and Scarcity </vt:lpstr>
      <vt:lpstr>Natural Resource Accounting </vt:lpstr>
      <vt:lpstr>Sustainability   Sustainable Development</vt:lpstr>
      <vt:lpstr>CHAPTER 9  ENVIRONMENTAL HEALTH AND TOXICOLOGY</vt:lpstr>
      <vt:lpstr>Health Hazards  </vt:lpstr>
      <vt:lpstr>Slide 64</vt:lpstr>
      <vt:lpstr>Toxic Chemicals  </vt:lpstr>
      <vt:lpstr>Slide 66</vt:lpstr>
      <vt:lpstr>Slide 67</vt:lpstr>
      <vt:lpstr>Movement, Distribution and  Fate of Toxins </vt:lpstr>
      <vt:lpstr>Minimizing Toxic Effects  </vt:lpstr>
      <vt:lpstr>Measuring Toxicity  </vt:lpstr>
      <vt:lpstr>Assessment  </vt:lpstr>
      <vt:lpstr>Slide 72</vt:lpstr>
      <vt:lpstr>CHAPTER 10  FOOD, HUNGER AND NUTRITION  </vt:lpstr>
      <vt:lpstr>Human Nutrition  </vt:lpstr>
      <vt:lpstr>World Food Resoureces  </vt:lpstr>
      <vt:lpstr>Slide 76</vt:lpstr>
      <vt:lpstr>Agricultural Economics  </vt:lpstr>
      <vt:lpstr>Slide 78</vt:lpstr>
      <vt:lpstr>CHAPTER 11  SOIL RESOURECES AND SUSTAINABLE AGRICULTURE</vt:lpstr>
      <vt:lpstr>What is soil?</vt:lpstr>
      <vt:lpstr>Use and Abuse of Soil  </vt:lpstr>
      <vt:lpstr>Erosion  </vt:lpstr>
      <vt:lpstr>Agricultural Resources  </vt:lpstr>
      <vt:lpstr>Soil Conservation  </vt:lpstr>
      <vt:lpstr>CHAPTER 12      PEST CONTROL</vt:lpstr>
      <vt:lpstr>What are Pest and Pesticides? </vt:lpstr>
      <vt:lpstr>Pest Controls  </vt:lpstr>
      <vt:lpstr>Pesticide Types  </vt:lpstr>
      <vt:lpstr>Pesticide Benefits  </vt:lpstr>
      <vt:lpstr>Pesticide Problems  </vt:lpstr>
      <vt:lpstr>Alternative Pesticide Uses</vt:lpstr>
      <vt:lpstr>Reducing Pesticide Exposure </vt:lpstr>
      <vt:lpstr>CHAPTER 13   BIODIVERSITY</vt:lpstr>
      <vt:lpstr>Biodiversity and Species Concept </vt:lpstr>
      <vt:lpstr>Benefits of Biodiversity  </vt:lpstr>
      <vt:lpstr>Threats to Biodiversity</vt:lpstr>
      <vt:lpstr>Human-Caused Reductions in Biodiversity</vt:lpstr>
      <vt:lpstr>Biodiversity Protection</vt:lpstr>
      <vt:lpstr>CHAPTER 14  LAND USE: FORESTS AND RANGELANDS</vt:lpstr>
      <vt:lpstr>World Land Use  </vt:lpstr>
      <vt:lpstr>World Forests  </vt:lpstr>
      <vt:lpstr>Forest Products  </vt:lpstr>
      <vt:lpstr>Tropical Forests  </vt:lpstr>
      <vt:lpstr>Temperate Forests  </vt:lpstr>
      <vt:lpstr>Rangelands  </vt:lpstr>
      <vt:lpstr>Rangelands in the U.S.  </vt:lpstr>
      <vt:lpstr>Land Ownership   </vt:lpstr>
      <vt:lpstr>CHAPTER 15  PRESERVING NATURE</vt:lpstr>
      <vt:lpstr>Parks and Nature Preserves </vt:lpstr>
      <vt:lpstr>Slide 110</vt:lpstr>
      <vt:lpstr>World Parks and Preserves </vt:lpstr>
      <vt:lpstr>Wilderness Areas  </vt:lpstr>
      <vt:lpstr>Wetlands, Floodplains, &amp; Coastal Regions </vt:lpstr>
      <vt:lpstr>CHAPTER 16  EARTH AND ITS CRUSTAL RESOURCES</vt:lpstr>
      <vt:lpstr>Earth, A Dynamic Sphere </vt:lpstr>
      <vt:lpstr>Rock Types &amp; How They Formed  </vt:lpstr>
      <vt:lpstr>Mineralogy  </vt:lpstr>
      <vt:lpstr>Environmental Effects of Resource Extraction </vt:lpstr>
      <vt:lpstr>Conserving Mineral Resources </vt:lpstr>
      <vt:lpstr>Geologic Hazards  </vt:lpstr>
      <vt:lpstr>CHAPTER 17  AIR, CLIMATE, AND WEATHER</vt:lpstr>
      <vt:lpstr>The Atmosphere, Composition &amp; Structure </vt:lpstr>
      <vt:lpstr>Weather Engine  </vt:lpstr>
      <vt:lpstr>Weather  </vt:lpstr>
      <vt:lpstr>Climate  </vt:lpstr>
      <vt:lpstr>Human-caused Global  Climate Change </vt:lpstr>
      <vt:lpstr>Effects of Climate Change </vt:lpstr>
      <vt:lpstr>Cutting Emissions  </vt:lpstr>
      <vt:lpstr>CHAPTER 18  AIR POLLUTION</vt:lpstr>
      <vt:lpstr>Natural Sources of Air Pollution </vt:lpstr>
      <vt:lpstr>Human-Caused Air Pollution</vt:lpstr>
      <vt:lpstr>Conventional or “Criteria” Pollutants </vt:lpstr>
      <vt:lpstr>Unconventional Pollutants </vt:lpstr>
      <vt:lpstr>Climate, Topography, &amp; Atmospheric Processes </vt:lpstr>
      <vt:lpstr>Effects of Air Pollution  </vt:lpstr>
      <vt:lpstr>Air Pollution Control  </vt:lpstr>
      <vt:lpstr>Clean Air Legislation </vt:lpstr>
      <vt:lpstr>CHAPTER 19  WATER USE AND MANAGEMENT</vt:lpstr>
      <vt:lpstr>Water Resources </vt:lpstr>
      <vt:lpstr>Major Water Compartments </vt:lpstr>
      <vt:lpstr>Water Availability and Use </vt:lpstr>
      <vt:lpstr>Freshwater Shortages  </vt:lpstr>
      <vt:lpstr>Increasing Water Supplies </vt:lpstr>
      <vt:lpstr>Water Management &amp; Conservation </vt:lpstr>
      <vt:lpstr>CHAPTER 20   WATER POLLUTION</vt:lpstr>
      <vt:lpstr>Water Pollution </vt:lpstr>
      <vt:lpstr>Types and Effects of  Water Pollution </vt:lpstr>
      <vt:lpstr>Water Quality Today </vt:lpstr>
      <vt:lpstr>Water Pollution Control </vt:lpstr>
      <vt:lpstr>Slide 150</vt:lpstr>
      <vt:lpstr>Water Legislation </vt:lpstr>
      <vt:lpstr> CHAPTER 21    CONVENTIONAL   ENERGY</vt:lpstr>
      <vt:lpstr>Energy  </vt:lpstr>
      <vt:lpstr>Coal  </vt:lpstr>
      <vt:lpstr>Oil  </vt:lpstr>
      <vt:lpstr>Natural Gas </vt:lpstr>
      <vt:lpstr>Nuclear Power </vt:lpstr>
      <vt:lpstr>Radioactive Waste Management </vt:lpstr>
      <vt:lpstr>Changing Fortunes of Nuclear Power </vt:lpstr>
      <vt:lpstr>CHAPTER 22   SUSTAINABLE ENERGY</vt:lpstr>
      <vt:lpstr>Conservation  </vt:lpstr>
      <vt:lpstr>Tapping Solar Energy </vt:lpstr>
      <vt:lpstr>High-Temperature Solar Energy </vt:lpstr>
      <vt:lpstr>Energy from Biomass </vt:lpstr>
      <vt:lpstr>Energy from the Earth’s Forces </vt:lpstr>
      <vt:lpstr>CHAPTER 23   SOLID, TOXIC AND HAZARDOUS WASTE</vt:lpstr>
      <vt:lpstr>Solid Waste  </vt:lpstr>
      <vt:lpstr> Waste Disposal Methods  </vt:lpstr>
      <vt:lpstr>Reducing the Waste Stream </vt:lpstr>
      <vt:lpstr>Hazardous and Toxic Wastes </vt:lpstr>
      <vt:lpstr>CHAPTER 24   URBANIZATION AND SUSTAINABLE CITIES</vt:lpstr>
      <vt:lpstr>Urbanization  </vt:lpstr>
      <vt:lpstr>Causes of Urban Growth  </vt:lpstr>
      <vt:lpstr>Urban Problems  </vt:lpstr>
      <vt:lpstr>Slide 175</vt:lpstr>
      <vt:lpstr>Transportation and City Growth </vt:lpstr>
      <vt:lpstr>City Planning  </vt:lpstr>
      <vt:lpstr>Slide 178</vt:lpstr>
      <vt:lpstr>CHAPTER 25  WHAT THEN SHALL WE DO?</vt:lpstr>
      <vt:lpstr>Environmental Education </vt:lpstr>
      <vt:lpstr>Individual Accountability </vt:lpstr>
      <vt:lpstr>Collective Actions  </vt:lpstr>
      <vt:lpstr>Global Issues  </vt:lpstr>
      <vt:lpstr>Green Government and Politics </vt:lpstr>
    </vt:vector>
  </TitlesOfParts>
  <Company>The McGraw-Hill Companies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SCIENCE</dc:title>
  <dc:creator>Higher Education</dc:creator>
  <cp:lastModifiedBy>Pat Murphy</cp:lastModifiedBy>
  <cp:revision>159</cp:revision>
  <dcterms:created xsi:type="dcterms:W3CDTF">1998-11-16T19:20:57Z</dcterms:created>
  <dcterms:modified xsi:type="dcterms:W3CDTF">2012-05-02T17:36:31Z</dcterms:modified>
</cp:coreProperties>
</file>